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432" r:id="rId4"/>
    <p:sldId id="425" r:id="rId5"/>
    <p:sldId id="431" r:id="rId6"/>
    <p:sldId id="417" r:id="rId7"/>
    <p:sldId id="419" r:id="rId8"/>
    <p:sldId id="420" r:id="rId9"/>
    <p:sldId id="433" r:id="rId10"/>
  </p:sldIdLst>
  <p:sldSz cx="9144000" cy="5143500" type="screen16x9"/>
  <p:notesSz cx="7086600" cy="93726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2FEB02-5ADB-3338-145F-A34D1F4D51DE}" name="Tricia Rawh" initials="TR" userId="S::trawh@crf.org::c4602782-72c4-4201-87ff-5f6b4e9b07af" providerId="AD"/>
  <p188:author id="{A59AD692-398F-55F3-5057-565579E37377}" name="Christopher Rugen" initials="CR" userId="S::crugen@crf.org::490d1898-99a5-435a-95a0-ef1b09c76f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C8E"/>
    <a:srgbClr val="007E67"/>
    <a:srgbClr val="E9E7C3"/>
    <a:srgbClr val="AC993F"/>
    <a:srgbClr val="63BAF2"/>
    <a:srgbClr val="66B485"/>
    <a:srgbClr val="BD6B64"/>
    <a:srgbClr val="93391F"/>
    <a:srgbClr val="007CC2"/>
    <a:srgbClr val="003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8DD69-2E34-4584-8322-ABE12B17F7AB}" v="3" dt="2024-10-09T17:01:48.112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1" autoAdjust="0"/>
    <p:restoredTop sz="93878" autoAdjust="0"/>
  </p:normalViewPr>
  <p:slideViewPr>
    <p:cSldViewPr snapToGrid="0">
      <p:cViewPr varScale="1">
        <p:scale>
          <a:sx n="160" d="100"/>
          <a:sy n="160" d="100"/>
        </p:scale>
        <p:origin x="240" y="176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88951690586734E-2"/>
          <c:y val="0.16307199291322749"/>
          <c:w val="0.92074592074592077"/>
          <c:h val="0.51868826974751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Item 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134937488082379E-3"/>
                  <c:y val="1.1875636919228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2-4304-BF8D-ED66D3BD7B7D}"/>
                </c:ext>
              </c:extLst>
            </c:dLbl>
            <c:dLbl>
              <c:idx val="1"/>
              <c:layout>
                <c:manualLayout>
                  <c:x val="1.1618260718844922E-3"/>
                  <c:y val="1.45670469467099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2-4304-BF8D-ED66D3BD7B7D}"/>
                </c:ext>
              </c:extLst>
            </c:dLbl>
            <c:dLbl>
              <c:idx val="2"/>
              <c:layout>
                <c:manualLayout>
                  <c:x val="3.1043382539117656E-3"/>
                  <c:y val="1.65252087331876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2-4304-BF8D-ED66D3BD7B7D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3.4</c:v>
                </c:pt>
                <c:pt idx="1">
                  <c:v>26.3</c:v>
                </c:pt>
                <c:pt idx="2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92-4304-BF8D-ED66D3BD7B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Item 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3649501971249092E-4"/>
                  <c:y val="2.50812349105104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2-4304-BF8D-ED66D3BD7B7D}"/>
                </c:ext>
              </c:extLst>
            </c:dLbl>
            <c:dLbl>
              <c:idx val="1"/>
              <c:layout>
                <c:manualLayout>
                  <c:x val="2.7158296737910806E-3"/>
                  <c:y val="3.97498496366354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2-4304-BF8D-ED66D3BD7B7D}"/>
                </c:ext>
              </c:extLst>
            </c:dLbl>
            <c:dLbl>
              <c:idx val="2"/>
              <c:layout>
                <c:manualLayout>
                  <c:x val="2.3273395248162012E-3"/>
                  <c:y val="5.4421620808244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2-4304-BF8D-ED66D3BD7B7D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</c:v>
                </c:pt>
                <c:pt idx="1">
                  <c:v>28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92-4304-BF8D-ED66D3BD7B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Item C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5</c:v>
                </c:pt>
                <c:pt idx="1">
                  <c:v>29</c:v>
                </c:pt>
                <c:pt idx="2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92-4304-BF8D-ED66D3BD7B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Item 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7</c:v>
                </c:pt>
                <c:pt idx="1">
                  <c:v>35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892-4304-BF8D-ED66D3BD7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8"/>
        <c:axId val="411340792"/>
        <c:axId val="411340008"/>
      </c:barChart>
      <c:catAx>
        <c:axId val="41134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11340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340008"/>
        <c:scaling>
          <c:orientation val="minMax"/>
          <c:max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41134079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3552694661970108"/>
          <c:y val="0.84427684155726634"/>
          <c:w val="0.75188959905116459"/>
          <c:h val="9.0464547677261628E-2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0.0668</cdr:x>
      <cdr:y>0</cdr:y>
    </cdr:from>
    <cdr:to>
      <cdr:x>0.0668</cdr:x>
      <cdr:y>0.69921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DD21BF2-DC12-F34F-5663-E440E8A7EE60}"/>
            </a:ext>
          </a:extLst>
        </cdr:cNvPr>
        <cdr:cNvCxnSpPr/>
      </cdr:nvCxnSpPr>
      <cdr:spPr bwMode="auto">
        <a:xfrm xmlns:a="http://schemas.openxmlformats.org/drawingml/2006/main">
          <a:off x="506743" y="0"/>
          <a:ext cx="0" cy="2410865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5A78E-7A75-41F7-A7EA-2038E6AD6D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4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/>
              <a:t>This is the </a:t>
            </a:r>
            <a:r>
              <a:rPr lang="en-US" b="1"/>
              <a:t>Bulleted List</a:t>
            </a:r>
            <a:r>
              <a:rPr lang="en-US"/>
              <a:t> slide.</a:t>
            </a:r>
          </a:p>
          <a:p>
            <a:pPr marL="228600" indent="-228600" eaLnBrk="1" hangingPunct="1"/>
            <a:r>
              <a:rPr lang="en-US"/>
              <a:t>To create this particular slide, click the </a:t>
            </a:r>
            <a:r>
              <a:rPr lang="en-US" b="1" i="1"/>
              <a:t>NEW SLIDE</a:t>
            </a:r>
            <a:r>
              <a:rPr lang="en-US"/>
              <a:t> button on your toolbar and choose the </a:t>
            </a:r>
            <a:r>
              <a:rPr lang="en-US" b="1" i="1"/>
              <a:t>BULLETED LIST</a:t>
            </a:r>
            <a:r>
              <a:rPr lang="en-US"/>
              <a:t> format. (Top row, second from left)</a:t>
            </a:r>
          </a:p>
          <a:p>
            <a:pPr marL="228600" indent="-228600" eaLnBrk="1" hangingPunct="1"/>
            <a:r>
              <a:rPr lang="en-US"/>
              <a:t>The </a:t>
            </a:r>
            <a:r>
              <a:rPr lang="en-US" b="1"/>
              <a:t>Sub-Heading</a:t>
            </a:r>
            <a:r>
              <a:rPr lang="en-US"/>
              <a:t> and </a:t>
            </a:r>
            <a:r>
              <a:rPr lang="en-US" b="1"/>
              <a:t>footnote</a:t>
            </a:r>
            <a:r>
              <a:rPr lang="en-US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/>
              <a:t>If you choose not to use a </a:t>
            </a:r>
            <a:r>
              <a:rPr lang="en-US" b="1"/>
              <a:t>Sub-Heading</a:t>
            </a:r>
            <a:r>
              <a:rPr lang="en-US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/>
              <a:t>Also, be sure to insert the presentation title onto the </a:t>
            </a:r>
            <a:r>
              <a:rPr lang="en-US" b="1" i="1"/>
              <a:t>BULLETED LIST</a:t>
            </a:r>
            <a:r>
              <a:rPr lang="en-US"/>
              <a:t> </a:t>
            </a:r>
            <a:r>
              <a:rPr lang="en-US" b="1" i="1"/>
              <a:t>MASTER</a:t>
            </a:r>
            <a:r>
              <a:rPr lang="en-US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Choose </a:t>
            </a:r>
            <a:r>
              <a:rPr lang="en-US" b="1" i="1"/>
              <a:t>View / Master / Slide Master</a:t>
            </a:r>
            <a:r>
              <a:rPr lang="en-US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Click the </a:t>
            </a:r>
            <a:r>
              <a:rPr lang="en-US" b="1" i="1"/>
              <a:t>SLIDE VIEW</a:t>
            </a:r>
            <a:r>
              <a:rPr lang="en-US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87064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1CE614-F196-4BA2-8350-BC57E835D810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E08F1729-A916-46E1-ACFE-D500AD0D2731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6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6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/>
              <a:t>This is the </a:t>
            </a:r>
            <a:r>
              <a:rPr lang="en-US" b="1"/>
              <a:t>Bulleted List</a:t>
            </a:r>
            <a:r>
              <a:rPr lang="en-US"/>
              <a:t> slide.</a:t>
            </a:r>
          </a:p>
          <a:p>
            <a:pPr marL="228600" indent="-228600" eaLnBrk="1" hangingPunct="1"/>
            <a:r>
              <a:rPr lang="en-US"/>
              <a:t>To create this particular slide, click the </a:t>
            </a:r>
            <a:r>
              <a:rPr lang="en-US" b="1" i="1"/>
              <a:t>NEW SLIDE</a:t>
            </a:r>
            <a:r>
              <a:rPr lang="en-US"/>
              <a:t> button on your toolbar and choose the </a:t>
            </a:r>
            <a:r>
              <a:rPr lang="en-US" b="1" i="1"/>
              <a:t>BULLETED LIST</a:t>
            </a:r>
            <a:r>
              <a:rPr lang="en-US"/>
              <a:t> format. (Top row, second from left)</a:t>
            </a:r>
          </a:p>
          <a:p>
            <a:pPr marL="228600" indent="-228600" eaLnBrk="1" hangingPunct="1"/>
            <a:r>
              <a:rPr lang="en-US"/>
              <a:t>The </a:t>
            </a:r>
            <a:r>
              <a:rPr lang="en-US" b="1"/>
              <a:t>Sub-Heading</a:t>
            </a:r>
            <a:r>
              <a:rPr lang="en-US"/>
              <a:t> and </a:t>
            </a:r>
            <a:r>
              <a:rPr lang="en-US" b="1"/>
              <a:t>footnote</a:t>
            </a:r>
            <a:r>
              <a:rPr lang="en-US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/>
              <a:t>If you choose not to use a </a:t>
            </a:r>
            <a:r>
              <a:rPr lang="en-US" b="1"/>
              <a:t>Sub-Heading</a:t>
            </a:r>
            <a:r>
              <a:rPr lang="en-US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/>
              <a:t>Also, be sure to insert the presentation title onto the </a:t>
            </a:r>
            <a:r>
              <a:rPr lang="en-US" b="1" i="1"/>
              <a:t>BULLETED LIST</a:t>
            </a:r>
            <a:r>
              <a:rPr lang="en-US"/>
              <a:t> </a:t>
            </a:r>
            <a:r>
              <a:rPr lang="en-US" b="1" i="1"/>
              <a:t>MASTER</a:t>
            </a:r>
            <a:r>
              <a:rPr lang="en-US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Choose </a:t>
            </a:r>
            <a:r>
              <a:rPr lang="en-US" b="1" i="1"/>
              <a:t>View / Master / Slide Master</a:t>
            </a:r>
            <a:r>
              <a:rPr lang="en-US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Click the </a:t>
            </a:r>
            <a:r>
              <a:rPr lang="en-US" b="1" i="1"/>
              <a:t>SLIDE VIEW</a:t>
            </a:r>
            <a:r>
              <a:rPr lang="en-US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82942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rgbClr val="63BAF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mask and gloves&#10;&#10;AI-generated content may be incorrect.">
            <a:extLst>
              <a:ext uri="{FF2B5EF4-FFF2-40B4-BE49-F238E27FC236}">
                <a16:creationId xmlns:a16="http://schemas.microsoft.com/office/drawing/2014/main" id="{1EA155A0-5BBB-CD5A-5E64-7B1854F5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38449" cy="514037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5ADDF1-323B-379E-01F2-502E663731B2}"/>
              </a:ext>
            </a:extLst>
          </p:cNvPr>
          <p:cNvSpPr>
            <a:spLocks/>
          </p:cNvSpPr>
          <p:nvPr userDrawn="1"/>
        </p:nvSpPr>
        <p:spPr bwMode="auto">
          <a:xfrm>
            <a:off x="-2" y="0"/>
            <a:ext cx="9138449" cy="5143500"/>
          </a:xfrm>
          <a:prstGeom prst="roundRect">
            <a:avLst>
              <a:gd name="adj" fmla="val 0"/>
            </a:avLst>
          </a:prstGeom>
          <a:solidFill>
            <a:srgbClr val="003C5E">
              <a:alpha val="524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082BF-DD8A-263A-2B62-112C113F0E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638816" y="3615106"/>
            <a:ext cx="74930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6239DC5-7688-CD82-E79A-AD06244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3" y="374928"/>
            <a:ext cx="7769225" cy="464750"/>
          </a:xfrm>
        </p:spPr>
        <p:txBody>
          <a:bodyPr/>
          <a:lstStyle>
            <a:lvl1pPr algn="l">
              <a:defRPr sz="440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1FCD08-E7F2-C0AE-5EFA-24568D2D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2542032"/>
            <a:ext cx="7546888" cy="914400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rgbClr val="63BAF2"/>
                </a:solidFill>
              </a:defRPr>
            </a:lvl1pPr>
            <a:lvl2pPr marL="342900" indent="0">
              <a:buFontTx/>
              <a:buNone/>
              <a:defRPr sz="2800" b="1" i="1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2800" b="1" i="1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2800" b="1" i="1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28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7E240B-C86F-DDEF-9DC3-480D4510F5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816" y="3910041"/>
            <a:ext cx="3040336" cy="776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2F75F7-C358-A0B1-FD65-70EBD3B337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4682" y="4232807"/>
            <a:ext cx="3040336" cy="49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8145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C33254DC-903C-00CE-2D79-82BC31A538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9CE2C62A-DBE6-1189-8E67-3F3042B2E7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  <p:sldLayoutId id="2147483658" r:id="rId9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rgbClr val="DBCF85"/>
        </a:buClr>
        <a:buSzPct val="110000"/>
        <a:buChar char="•"/>
        <a:defRPr sz="21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rgbClr val="DBCF85"/>
        </a:buClr>
        <a:buSzPct val="70000"/>
        <a:buFont typeface="Wingdings 2" pitchFamily="18" charset="2"/>
        <a:buChar char="¡"/>
        <a:defRPr sz="1800" b="0" baseline="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tx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ECEA0546-1084-9904-B4E6-D62D4A81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6" y="373156"/>
            <a:ext cx="8218938" cy="196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4400" i="0" kern="0" dirty="0">
                <a:latin typeface="Aptos" panose="020B0004020202020204" pitchFamily="34" charset="0"/>
                <a:cs typeface="Calibri" panose="020F0502020204030204" pitchFamily="34" charset="0"/>
              </a:rPr>
              <a:t>TCT Middle East 2026 Template Title: 44 pt Aptos Bold, </a:t>
            </a:r>
            <a:r>
              <a:rPr lang="en-US" sz="4400" i="0" kern="0" dirty="0">
                <a:latin typeface="Aptos" panose="020B0004020202020204" pitchFamily="34" charset="0"/>
              </a:rPr>
              <a:t>Lorem Ipsum Dolor Sit</a:t>
            </a:r>
            <a:endParaRPr lang="en-US" sz="4400" i="0" kern="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l" eaLnBrk="1" hangingPunct="1"/>
            <a:endParaRPr lang="en-US" sz="4400" i="0" kern="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778F8AF-35BF-49EA-683C-433F3A6DF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6" y="3091098"/>
            <a:ext cx="7965357" cy="62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500" i="0" kern="0" dirty="0">
                <a:latin typeface="Aptos" panose="020B0004020202020204" pitchFamily="34" charset="0"/>
              </a:rPr>
              <a:t>John Doe, MD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D451C75-E90C-ED86-CD9B-669F2008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6" y="2540578"/>
            <a:ext cx="8103402" cy="66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800" b="1" kern="0" dirty="0">
                <a:solidFill>
                  <a:srgbClr val="63BAF2"/>
                </a:solidFill>
                <a:latin typeface="Aptos" panose="020B0004020202020204" pitchFamily="34" charset="0"/>
              </a:rPr>
              <a:t>Subtitle: 28 pt Aptos Bold Italics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pitchFamily="34" charset="-128"/>
              <a:cs typeface="ヒラギノ角ゴ Pro W3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028700"/>
            <a:ext cx="8383588" cy="3086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100" dirty="0">
                <a:solidFill>
                  <a:schemeClr val="bg1"/>
                </a:solidFill>
              </a:rPr>
              <a:t>I, [insert name] DO NOT have any financial relationships to disclose.</a:t>
            </a:r>
          </a:p>
          <a:p>
            <a:pPr marL="0" indent="0" eaLnBrk="1" hangingPunct="1">
              <a:buNone/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95503" y="201118"/>
            <a:ext cx="862148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i="0" dirty="0">
                <a:solidFill>
                  <a:schemeClr val="accent2"/>
                </a:solidFill>
              </a:rPr>
              <a:t>Disclosure of Relevant Financial Relationships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554A4-7100-4BF9-B7FC-2BD0554CE812}"/>
              </a:ext>
            </a:extLst>
          </p:cNvPr>
          <p:cNvSpPr txBox="1"/>
          <p:nvPr/>
        </p:nvSpPr>
        <p:spPr>
          <a:xfrm>
            <a:off x="2902419" y="4749762"/>
            <a:ext cx="3645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Faculty disclosure information can be found on the app.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432" y="807419"/>
            <a:ext cx="8244968" cy="9929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Within the prior 24 months, I have had a financial relationship with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 company producing, marketing, selling, re-selling, or distributing healthcare products used by or on patients: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355765"/>
              </p:ext>
            </p:extLst>
          </p:nvPr>
        </p:nvGraphicFramePr>
        <p:xfrm>
          <a:off x="767593" y="1941466"/>
          <a:ext cx="7450138" cy="197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bg1"/>
                          </a:solidFill>
                          <a:latin typeface="+mn-lt"/>
                        </a:rPr>
                        <a:t>Nature of Financial</a:t>
                      </a:r>
                      <a:r>
                        <a:rPr lang="en-US" sz="1400" u="sng" baseline="0" dirty="0">
                          <a:solidFill>
                            <a:schemeClr val="bg1"/>
                          </a:solidFill>
                          <a:latin typeface="+mn-lt"/>
                        </a:rPr>
                        <a:t> Relationship</a:t>
                      </a:r>
                      <a:endParaRPr lang="en-US" sz="1400" u="sng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bg1"/>
                          </a:solidFill>
                          <a:latin typeface="+mn-lt"/>
                        </a:rPr>
                        <a:t>Ineligible Company</a:t>
                      </a: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Grant/Research Support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Consultant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Fees/Honoraria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Individual Stock(s)/Stock Options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Royalties/Patent Beneficiary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Executive Role/Ownership Interest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Other Financial Benefit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FFAE31-1D81-4333-A0C9-CB6557031261}"/>
              </a:ext>
            </a:extLst>
          </p:cNvPr>
          <p:cNvSpPr txBox="1"/>
          <p:nvPr/>
        </p:nvSpPr>
        <p:spPr>
          <a:xfrm>
            <a:off x="2475122" y="4663245"/>
            <a:ext cx="4035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All Relevant Financial Relationships have been mitigated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Faculty disclosure information can be found on the app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A68BDE5-6CAE-3BC8-EF9F-FD119C7F8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03" y="201118"/>
            <a:ext cx="862148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i="0" dirty="0">
                <a:solidFill>
                  <a:schemeClr val="accent2"/>
                </a:solidFill>
              </a:rPr>
              <a:t>Disclosure of Relevant Financial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12763863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7387" y="118705"/>
            <a:ext cx="7769225" cy="566738"/>
          </a:xfrm>
        </p:spPr>
        <p:txBody>
          <a:bodyPr/>
          <a:lstStyle/>
          <a:p>
            <a:pPr eaLnBrk="1" hangingPunct="1"/>
            <a:r>
              <a:rPr lang="en-US" sz="3000" kern="1200" dirty="0">
                <a:solidFill>
                  <a:schemeClr val="accent2"/>
                </a:solidFill>
              </a:rPr>
              <a:t>Text Slide – Titles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97304" y="1110384"/>
            <a:ext cx="8231188" cy="3086100"/>
          </a:xfrm>
        </p:spPr>
        <p:txBody>
          <a:bodyPr/>
          <a:lstStyle/>
          <a:p>
            <a:pPr marL="214313" indent="-214313" eaLnBrk="1" hangingPunct="1">
              <a:buClr>
                <a:schemeClr val="tx2"/>
              </a:buClr>
            </a:pPr>
            <a:r>
              <a:rPr lang="en-US" sz="2100" dirty="0">
                <a:solidFill>
                  <a:schemeClr val="accent2"/>
                </a:solidFill>
              </a:rPr>
              <a:t>Light blue text </a:t>
            </a:r>
            <a:r>
              <a:rPr lang="en-US" sz="2100" dirty="0">
                <a:solidFill>
                  <a:schemeClr val="bg1"/>
                </a:solidFill>
              </a:rPr>
              <a:t>can be used as a highlight color</a:t>
            </a:r>
          </a:p>
          <a:p>
            <a:pPr lvl="1" eaLnBrk="1" hangingPunct="1">
              <a:buClr>
                <a:schemeClr val="tx2"/>
              </a:buClr>
            </a:pPr>
            <a:r>
              <a:rPr lang="en-US" sz="1800" dirty="0">
                <a:solidFill>
                  <a:schemeClr val="bg1"/>
                </a:solidFill>
              </a:rPr>
              <a:t>No text shadows on any text</a:t>
            </a:r>
          </a:p>
          <a:p>
            <a:pPr marL="214313" indent="-214313" eaLnBrk="1" hangingPunct="1">
              <a:buClr>
                <a:schemeClr val="tx2"/>
              </a:buClr>
            </a:pPr>
            <a:r>
              <a:rPr lang="en-US" sz="2100" i="1" dirty="0">
                <a:solidFill>
                  <a:schemeClr val="bg1"/>
                </a:solidFill>
              </a:rPr>
              <a:t>Italics</a:t>
            </a:r>
            <a:r>
              <a:rPr lang="en-US" sz="2100" dirty="0">
                <a:solidFill>
                  <a:schemeClr val="bg1"/>
                </a:solidFill>
              </a:rPr>
              <a:t> are better to emphasize words rather than underline</a:t>
            </a:r>
          </a:p>
          <a:p>
            <a:pPr marL="214313" indent="-214313" eaLnBrk="1" hangingPunct="1">
              <a:buClr>
                <a:schemeClr val="tx2"/>
              </a:buClr>
            </a:pPr>
            <a:r>
              <a:rPr lang="en-US" sz="2100" dirty="0">
                <a:solidFill>
                  <a:schemeClr val="bg1"/>
                </a:solidFill>
              </a:rPr>
              <a:t>Line spacing should be 1 Line with 0.3 before each paragraph</a:t>
            </a:r>
          </a:p>
          <a:p>
            <a:pPr marL="214313" indent="-214313" eaLnBrk="1" hangingPunct="1">
              <a:buClr>
                <a:schemeClr val="tx2"/>
              </a:buClr>
            </a:pPr>
            <a:r>
              <a:rPr lang="en-US" sz="2100" dirty="0">
                <a:solidFill>
                  <a:schemeClr val="bg1"/>
                </a:solidFill>
              </a:rPr>
              <a:t>Set the slide transition to wipe right</a:t>
            </a:r>
          </a:p>
          <a:p>
            <a:pPr marL="214313" indent="-214313" eaLnBrk="1" hangingPunct="1">
              <a:buClr>
                <a:schemeClr val="tx2"/>
              </a:buClr>
            </a:pPr>
            <a:r>
              <a:rPr lang="en-US" sz="2100" dirty="0">
                <a:solidFill>
                  <a:schemeClr val="bg1"/>
                </a:solidFill>
              </a:rPr>
              <a:t>Remove unnecessary animations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62">
            <a:extLst>
              <a:ext uri="{FF2B5EF4-FFF2-40B4-BE49-F238E27FC236}">
                <a16:creationId xmlns:a16="http://schemas.microsoft.com/office/drawing/2014/main" id="{EEB0BFC3-AEF6-42E6-BCEC-209EA5EFF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012037"/>
              </p:ext>
            </p:extLst>
          </p:nvPr>
        </p:nvGraphicFramePr>
        <p:xfrm>
          <a:off x="787393" y="1223759"/>
          <a:ext cx="7586133" cy="3447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08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4" y="282936"/>
            <a:ext cx="7769225" cy="566738"/>
          </a:xfrm>
        </p:spPr>
        <p:txBody>
          <a:bodyPr/>
          <a:lstStyle/>
          <a:p>
            <a:pPr eaLnBrk="1" hangingPunct="1"/>
            <a:r>
              <a:rPr lang="en-US" sz="2800" kern="1200" dirty="0">
                <a:solidFill>
                  <a:schemeClr val="accent2"/>
                </a:solidFill>
              </a:rPr>
              <a:t>Charts Slide</a:t>
            </a:r>
          </a:p>
        </p:txBody>
      </p:sp>
      <p:sp>
        <p:nvSpPr>
          <p:cNvPr id="8215" name="Rectangle 4"/>
          <p:cNvSpPr>
            <a:spLocks noChangeArrowheads="1"/>
          </p:cNvSpPr>
          <p:nvPr/>
        </p:nvSpPr>
        <p:spPr bwMode="auto">
          <a:xfrm>
            <a:off x="1143000" y="673831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cs typeface="ヒラギノ角ゴ Pro W3"/>
              </a:rPr>
              <a:t>Subtitle text 18 </a:t>
            </a:r>
            <a:r>
              <a:rPr lang="en-US" dirty="0" err="1">
                <a:solidFill>
                  <a:schemeClr val="bg1"/>
                </a:solidFill>
                <a:cs typeface="ヒラギノ角ゴ Pro W3"/>
              </a:rPr>
              <a:t>pt</a:t>
            </a:r>
            <a:r>
              <a:rPr lang="en-US" dirty="0">
                <a:solidFill>
                  <a:schemeClr val="bg1"/>
                </a:solidFill>
                <a:cs typeface="ヒラギノ角ゴ Pro W3"/>
              </a:rPr>
              <a:t> Bold Ital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460066" y="4763183"/>
            <a:ext cx="4223868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0" dirty="0">
                <a:solidFill>
                  <a:schemeClr val="tx1"/>
                </a:solidFill>
              </a:rPr>
              <a:t>Smith et al. </a:t>
            </a:r>
            <a:r>
              <a:rPr lang="en-US" sz="1400" dirty="0" err="1">
                <a:solidFill>
                  <a:schemeClr val="tx1"/>
                </a:solidFill>
              </a:rPr>
              <a:t>Eur</a:t>
            </a:r>
            <a:r>
              <a:rPr lang="en-US" sz="1400" dirty="0">
                <a:solidFill>
                  <a:schemeClr val="tx1"/>
                </a:solidFill>
              </a:rPr>
              <a:t> Heart J. </a:t>
            </a:r>
            <a:r>
              <a:rPr lang="en-US" sz="1400" i="0" dirty="0">
                <a:solidFill>
                  <a:schemeClr val="tx1"/>
                </a:solidFill>
              </a:rPr>
              <a:t>2012;33:372-83</a:t>
            </a:r>
          </a:p>
        </p:txBody>
      </p:sp>
      <p:sp>
        <p:nvSpPr>
          <p:cNvPr id="17" name="Text Box 76"/>
          <p:cNvSpPr txBox="1">
            <a:spLocks noChangeArrowheads="1"/>
          </p:cNvSpPr>
          <p:nvPr/>
        </p:nvSpPr>
        <p:spPr bwMode="invGray">
          <a:xfrm>
            <a:off x="6413998" y="1065205"/>
            <a:ext cx="1291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ヒラギノ角ゴ Pro W3"/>
                <a:sym typeface="Symbol" pitchFamily="18" charset="2"/>
              </a:rPr>
              <a:t>p = 0.125</a:t>
            </a:r>
            <a:endParaRPr lang="en-US" sz="1600" dirty="0">
              <a:solidFill>
                <a:schemeClr val="bg1"/>
              </a:solidFill>
              <a:cs typeface="ヒラギノ角ゴ Pro W3"/>
            </a:endParaRP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invGray">
          <a:xfrm>
            <a:off x="4009769" y="1681950"/>
            <a:ext cx="12775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ヒラギノ角ゴ Pro W3"/>
                <a:sym typeface="Symbol" pitchFamily="18" charset="2"/>
              </a:rPr>
              <a:t>p = NS</a:t>
            </a:r>
            <a:endParaRPr lang="en-US" sz="1600" dirty="0">
              <a:solidFill>
                <a:schemeClr val="bg1"/>
              </a:solidFill>
              <a:cs typeface="ヒラギノ角ゴ Pro W3"/>
            </a:endParaRPr>
          </a:p>
        </p:txBody>
      </p:sp>
      <p:sp>
        <p:nvSpPr>
          <p:cNvPr id="19" name="Text Box 76"/>
          <p:cNvSpPr txBox="1">
            <a:spLocks noChangeArrowheads="1"/>
          </p:cNvSpPr>
          <p:nvPr/>
        </p:nvSpPr>
        <p:spPr bwMode="invGray">
          <a:xfrm>
            <a:off x="1651610" y="2708107"/>
            <a:ext cx="1552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ヒラギノ角ゴ Pro W3"/>
                <a:sym typeface="Symbol" pitchFamily="18" charset="2"/>
              </a:rPr>
              <a:t>p = 0.001</a:t>
            </a:r>
            <a:endParaRPr lang="en-US" sz="1600" dirty="0">
              <a:solidFill>
                <a:schemeClr val="bg1"/>
              </a:solidFill>
              <a:cs typeface="ヒラギノ角ゴ Pro W3"/>
            </a:endParaRP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invGray">
          <a:xfrm rot="16200000">
            <a:off x="131003" y="2374003"/>
            <a:ext cx="1552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0" dirty="0">
                <a:solidFill>
                  <a:schemeClr val="bg1"/>
                </a:solidFill>
                <a:ea typeface="MS PGothic" pitchFamily="34" charset="-128"/>
                <a:sym typeface="Symbol" pitchFamily="18" charset="2"/>
              </a:rPr>
              <a:t>Axis Title</a:t>
            </a:r>
            <a:endParaRPr lang="en-US" i="0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7" y="167323"/>
            <a:ext cx="7769225" cy="566738"/>
          </a:xfrm>
        </p:spPr>
        <p:txBody>
          <a:bodyPr/>
          <a:lstStyle/>
          <a:p>
            <a:pPr eaLnBrk="1" hangingPunct="1"/>
            <a:r>
              <a:rPr lang="en-US" sz="3000" kern="1200" dirty="0">
                <a:solidFill>
                  <a:schemeClr val="accent2"/>
                </a:solidFill>
              </a:rPr>
              <a:t>Table Slide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65725"/>
              </p:ext>
            </p:extLst>
          </p:nvPr>
        </p:nvGraphicFramePr>
        <p:xfrm>
          <a:off x="474133" y="1240569"/>
          <a:ext cx="8290561" cy="3168870"/>
        </p:xfrm>
        <a:graphic>
          <a:graphicData uri="http://schemas.openxmlformats.org/drawingml/2006/table">
            <a:tbl>
              <a:tblPr/>
              <a:tblGrid>
                <a:gridCol w="449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0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OUTCOME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DCA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 = 381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Stent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 = 372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Value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Late loss (mm)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0.28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Binary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restenosis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26.7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22.1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0.24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- Optimal DCA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16.2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22.1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0.39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- TVR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12-Month TVF 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(death, MI, TVR)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23.9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21.5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0.48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32" name="Rectangle 4"/>
          <p:cNvSpPr>
            <a:spLocks noChangeArrowheads="1"/>
          </p:cNvSpPr>
          <p:nvPr/>
        </p:nvSpPr>
        <p:spPr bwMode="auto">
          <a:xfrm>
            <a:off x="1143000" y="589362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cs typeface="ヒラギノ角ゴ Pro W3"/>
              </a:rPr>
              <a:t>Subtitle text 18 pt Bold Ital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A5E139C3-CBC9-49F4-8E4B-23982BB7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066" y="4763183"/>
            <a:ext cx="4223868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0" dirty="0">
                <a:solidFill>
                  <a:schemeClr val="tx1"/>
                </a:solidFill>
              </a:rPr>
              <a:t>Smith et al. </a:t>
            </a:r>
            <a:r>
              <a:rPr lang="en-US" sz="1400" dirty="0" err="1">
                <a:solidFill>
                  <a:schemeClr val="tx1"/>
                </a:solidFill>
              </a:rPr>
              <a:t>Eur</a:t>
            </a:r>
            <a:r>
              <a:rPr lang="en-US" sz="1400" dirty="0">
                <a:solidFill>
                  <a:schemeClr val="tx1"/>
                </a:solidFill>
              </a:rPr>
              <a:t> Heart J. </a:t>
            </a:r>
            <a:r>
              <a:rPr lang="en-US" sz="1400" i="0" dirty="0">
                <a:solidFill>
                  <a:schemeClr val="tx1"/>
                </a:solidFill>
              </a:rPr>
              <a:t>2012;33:372-83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8451" y="190596"/>
            <a:ext cx="8383587" cy="566738"/>
          </a:xfrm>
        </p:spPr>
        <p:txBody>
          <a:bodyPr/>
          <a:lstStyle/>
          <a:p>
            <a:pPr eaLnBrk="1" hangingPunct="1"/>
            <a:r>
              <a:rPr lang="en-US" sz="3000" kern="1200" dirty="0">
                <a:solidFill>
                  <a:schemeClr val="accent2"/>
                </a:solidFill>
              </a:rPr>
              <a:t>Conclusion/Summary/Take-home Message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0850" y="1117158"/>
            <a:ext cx="8231188" cy="3086100"/>
          </a:xfrm>
        </p:spPr>
        <p:txBody>
          <a:bodyPr/>
          <a:lstStyle/>
          <a:p>
            <a:pPr marL="214313" indent="-214313" eaLnBrk="1" hangingPunct="1">
              <a:buClr>
                <a:schemeClr val="tx2"/>
              </a:buClr>
            </a:pPr>
            <a:r>
              <a:rPr lang="en-US" sz="2100" dirty="0">
                <a:solidFill>
                  <a:schemeClr val="accent2"/>
                </a:solidFill>
              </a:rPr>
              <a:t>Light blue text </a:t>
            </a:r>
            <a:r>
              <a:rPr lang="en-US" sz="2100" dirty="0">
                <a:solidFill>
                  <a:schemeClr val="bg1"/>
                </a:solidFill>
              </a:rPr>
              <a:t>can be used as a highlight color</a:t>
            </a:r>
          </a:p>
          <a:p>
            <a:pPr lvl="1" eaLnBrk="1" hangingPunct="1">
              <a:buClr>
                <a:schemeClr val="tx2"/>
              </a:buClr>
            </a:pPr>
            <a:r>
              <a:rPr lang="en-US" sz="1800" dirty="0">
                <a:solidFill>
                  <a:schemeClr val="bg1"/>
                </a:solidFill>
              </a:rPr>
              <a:t>No text shadows on any text</a:t>
            </a:r>
          </a:p>
          <a:p>
            <a:pPr marL="214313" indent="-214313" eaLnBrk="1" hangingPunct="1">
              <a:buClr>
                <a:schemeClr val="tx2"/>
              </a:buClr>
            </a:pPr>
            <a:r>
              <a:rPr lang="en-US" sz="2100" i="1" dirty="0">
                <a:solidFill>
                  <a:schemeClr val="bg1"/>
                </a:solidFill>
              </a:rPr>
              <a:t>Italics</a:t>
            </a:r>
            <a:r>
              <a:rPr lang="en-US" sz="2100" dirty="0">
                <a:solidFill>
                  <a:schemeClr val="bg1"/>
                </a:solidFill>
              </a:rPr>
              <a:t> are better to emphasize words rather than underline</a:t>
            </a:r>
          </a:p>
          <a:p>
            <a:pPr marL="214313" indent="-214313" eaLnBrk="1" hangingPunct="1">
              <a:buClr>
                <a:schemeClr val="tx2"/>
              </a:buClr>
            </a:pPr>
            <a:r>
              <a:rPr lang="en-US" sz="2100" dirty="0">
                <a:solidFill>
                  <a:schemeClr val="bg1"/>
                </a:solidFill>
              </a:rPr>
              <a:t>Line spacing should be 1 Line with 0.3 before each paragraph</a:t>
            </a:r>
          </a:p>
          <a:p>
            <a:pPr marL="214313" indent="-214313" eaLnBrk="1" hangingPunct="1">
              <a:buClr>
                <a:schemeClr val="tx2"/>
              </a:buClr>
            </a:pPr>
            <a:r>
              <a:rPr lang="en-US" sz="2100" dirty="0">
                <a:solidFill>
                  <a:schemeClr val="bg1"/>
                </a:solidFill>
              </a:rPr>
              <a:t>Set the slide transition to wipe right</a:t>
            </a:r>
          </a:p>
          <a:p>
            <a:pPr marL="214313" indent="-214313" eaLnBrk="1" hangingPunct="1">
              <a:buClr>
                <a:schemeClr val="tx2"/>
              </a:buClr>
            </a:pPr>
            <a:r>
              <a:rPr lang="en-US" sz="2100" dirty="0">
                <a:solidFill>
                  <a:schemeClr val="bg1"/>
                </a:solidFill>
              </a:rPr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195457178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MIDDLE EAST">
      <a:dk1>
        <a:srgbClr val="000000"/>
      </a:dk1>
      <a:lt1>
        <a:srgbClr val="FFFFFF"/>
      </a:lt1>
      <a:dk2>
        <a:srgbClr val="1D384C"/>
      </a:dk2>
      <a:lt2>
        <a:srgbClr val="AC993F"/>
      </a:lt2>
      <a:accent1>
        <a:srgbClr val="93381F"/>
      </a:accent1>
      <a:accent2>
        <a:srgbClr val="007CC2"/>
      </a:accent2>
      <a:accent3>
        <a:srgbClr val="9A9A9C"/>
      </a:accent3>
      <a:accent4>
        <a:srgbClr val="DADADA"/>
      </a:accent4>
      <a:accent5>
        <a:srgbClr val="007E67"/>
      </a:accent5>
      <a:accent6>
        <a:srgbClr val="007CC2"/>
      </a:accent6>
      <a:hlink>
        <a:srgbClr val="AC993F"/>
      </a:hlink>
      <a:folHlink>
        <a:srgbClr val="007E67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2BE72FDB7054490D82EF542C02685" ma:contentTypeVersion="15" ma:contentTypeDescription="Create a new document." ma:contentTypeScope="" ma:versionID="54a1a1cc626388867122fb5edf02a1c1">
  <xsd:schema xmlns:xsd="http://www.w3.org/2001/XMLSchema" xmlns:xs="http://www.w3.org/2001/XMLSchema" xmlns:p="http://schemas.microsoft.com/office/2006/metadata/properties" xmlns:ns2="f179b9cd-6c53-4ee0-9d2a-ac7b4b9fa5cf" xmlns:ns3="287d612d-bd14-4c19-8f52-a88fe86335d1" targetNamespace="http://schemas.microsoft.com/office/2006/metadata/properties" ma:root="true" ma:fieldsID="43bcec7bd93c85629421f1d1158e936a" ns2:_="" ns3:_="">
    <xsd:import namespace="f179b9cd-6c53-4ee0-9d2a-ac7b4b9fa5cf"/>
    <xsd:import namespace="287d612d-bd14-4c19-8f52-a88fe86335d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9b9cd-6c53-4ee0-9d2a-ac7b4b9fa5c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e891162-c0f5-41a5-a4f5-9ee7111fe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d612d-bd14-4c19-8f52-a88fe86335d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40b6cbe-c25b-4cd7-93bb-8969399d0a5a}" ma:internalName="TaxCatchAll" ma:showField="CatchAllData" ma:web="287d612d-bd14-4c19-8f52-a88fe8633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2043D4-E969-44D9-8D8D-E78334CD4A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79b9cd-6c53-4ee0-9d2a-ac7b4b9fa5cf"/>
    <ds:schemaRef ds:uri="287d612d-bd14-4c19-8f52-a88fe86335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E3A523-7EB6-4FD1-8642-517F79C2F0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5179</TotalTime>
  <Words>728</Words>
  <Application>Microsoft Macintosh PowerPoint</Application>
  <PresentationFormat>On-screen Show (16:9)</PresentationFormat>
  <Paragraphs>97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MS PGothic</vt:lpstr>
      <vt:lpstr>Aptos</vt:lpstr>
      <vt:lpstr>Arial</vt:lpstr>
      <vt:lpstr>Wingdings 2</vt:lpstr>
      <vt:lpstr>ヒラギノ角ゴ Pro W3</vt:lpstr>
      <vt:lpstr>CRF_2006_background</vt:lpstr>
      <vt:lpstr>PowerPoint Presentation</vt:lpstr>
      <vt:lpstr>PowerPoint Presentation</vt:lpstr>
      <vt:lpstr>PowerPoint Presentation</vt:lpstr>
      <vt:lpstr>Text Slide – Titles</vt:lpstr>
      <vt:lpstr>Charts Slide</vt:lpstr>
      <vt:lpstr>Table Slide</vt:lpstr>
      <vt:lpstr>Conclusion/Summary/Take-home Message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Jessica Colonna</cp:lastModifiedBy>
  <cp:revision>290</cp:revision>
  <dcterms:created xsi:type="dcterms:W3CDTF">2015-03-17T14:58:49Z</dcterms:created>
  <dcterms:modified xsi:type="dcterms:W3CDTF">2025-12-23T18:53:49Z</dcterms:modified>
</cp:coreProperties>
</file>