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32" r:id="rId4"/>
    <p:sldId id="425" r:id="rId5"/>
    <p:sldId id="431" r:id="rId6"/>
    <p:sldId id="417" r:id="rId7"/>
    <p:sldId id="419" r:id="rId8"/>
    <p:sldId id="420" r:id="rId9"/>
    <p:sldId id="433" r:id="rId10"/>
  </p:sldIdLst>
  <p:sldSz cx="9144000" cy="5143500" type="screen16x9"/>
  <p:notesSz cx="7086600" cy="93726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FEB02-5ADB-3338-145F-A34D1F4D51DE}" name="Tricia Rawh" initials="TR" userId="S::trawh@crf.org::c4602782-72c4-4201-87ff-5f6b4e9b07af" providerId="AD"/>
  <p188:author id="{A59AD692-398F-55F3-5057-565579E37377}" name="Christopher Rugen" initials="CR" userId="S::crugen@crf.org::490d1898-99a5-435a-95a0-ef1b09c76f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C8E"/>
    <a:srgbClr val="007E67"/>
    <a:srgbClr val="E9E7C3"/>
    <a:srgbClr val="AC993F"/>
    <a:srgbClr val="63BAF2"/>
    <a:srgbClr val="66B485"/>
    <a:srgbClr val="BD6B64"/>
    <a:srgbClr val="93391F"/>
    <a:srgbClr val="007CC2"/>
    <a:srgbClr val="00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8DD69-2E34-4584-8322-ABE12B17F7AB}" v="3" dt="2024-10-09T17:01:48.112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 autoAdjust="0"/>
    <p:restoredTop sz="93878" autoAdjust="0"/>
  </p:normalViewPr>
  <p:slideViewPr>
    <p:cSldViewPr snapToGrid="0">
      <p:cViewPr varScale="1">
        <p:scale>
          <a:sx n="160" d="100"/>
          <a:sy n="160" d="100"/>
        </p:scale>
        <p:origin x="1360" y="17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8951690586734E-2"/>
          <c:y val="0.16307199291322749"/>
          <c:w val="0.92074592074592077"/>
          <c:h val="0.5186882697475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134937488082379E-3"/>
                  <c:y val="1.187563691922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2-4304-BF8D-ED66D3BD7B7D}"/>
                </c:ext>
              </c:extLst>
            </c:dLbl>
            <c:dLbl>
              <c:idx val="1"/>
              <c:layout>
                <c:manualLayout>
                  <c:x val="1.1618260718844922E-3"/>
                  <c:y val="1.4567046946709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2-4304-BF8D-ED66D3BD7B7D}"/>
                </c:ext>
              </c:extLst>
            </c:dLbl>
            <c:dLbl>
              <c:idx val="2"/>
              <c:layout>
                <c:manualLayout>
                  <c:x val="3.1043382539117656E-3"/>
                  <c:y val="1.65252087331876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3.4</c:v>
                </c:pt>
                <c:pt idx="1">
                  <c:v>26.3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2-4304-BF8D-ED66D3BD7B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649501971249092E-4"/>
                  <c:y val="2.5081234910510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2-4304-BF8D-ED66D3BD7B7D}"/>
                </c:ext>
              </c:extLst>
            </c:dLbl>
            <c:dLbl>
              <c:idx val="1"/>
              <c:layout>
                <c:manualLayout>
                  <c:x val="2.7158296737910806E-3"/>
                  <c:y val="3.9749849636635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2-4304-BF8D-ED66D3BD7B7D}"/>
                </c:ext>
              </c:extLst>
            </c:dLbl>
            <c:dLbl>
              <c:idx val="2"/>
              <c:layout>
                <c:manualLayout>
                  <c:x val="2.3273395248162012E-3"/>
                  <c:y val="5.4421620808244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92-4304-BF8D-ED66D3BD7B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Item C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29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92-4304-BF8D-ED66D3BD7B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Item 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92-4304-BF8D-ED66D3BD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411340792"/>
        <c:axId val="411340008"/>
      </c:barChart>
      <c:catAx>
        <c:axId val="41134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134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340008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4113407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552694661970108"/>
          <c:y val="0.84427684155726634"/>
          <c:w val="0.75188959905116459"/>
          <c:h val="9.04645476772616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</cdr:x>
      <cdr:y>0</cdr:y>
    </cdr:from>
    <cdr:to>
      <cdr:x>0.0668</cdr:x>
      <cdr:y>0.69921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D21BF2-DC12-F34F-5663-E440E8A7EE60}"/>
            </a:ext>
          </a:extLst>
        </cdr:cNvPr>
        <cdr:cNvCxnSpPr/>
      </cdr:nvCxnSpPr>
      <cdr:spPr bwMode="auto">
        <a:xfrm xmlns:a="http://schemas.openxmlformats.org/drawingml/2006/main">
          <a:off x="506743" y="0"/>
          <a:ext cx="0" cy="241086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294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rgbClr val="63BAF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mask and gloves&#10;&#10;AI-generated content may be incorrect.">
            <a:extLst>
              <a:ext uri="{FF2B5EF4-FFF2-40B4-BE49-F238E27FC236}">
                <a16:creationId xmlns:a16="http://schemas.microsoft.com/office/drawing/2014/main" id="{1EA155A0-5BBB-CD5A-5E64-7B1854F5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449" cy="514037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C5E">
              <a:alpha val="524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63BAF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69E712-5140-0723-A237-8C08019B8B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816" y="3910041"/>
            <a:ext cx="3040336" cy="776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A99FC-B3A4-2681-80FC-729C051D74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4682" y="4232807"/>
            <a:ext cx="3040336" cy="4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14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4C85308A-71EE-7337-90FF-6DB5124906D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8E4DB5F2-463A-5A94-8D79-8D67E11074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rgbClr val="DBCF85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rgbClr val="DBCF85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373156"/>
            <a:ext cx="8218938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400" i="0" kern="0" dirty="0">
                <a:latin typeface="Aptos" panose="020B0004020202020204" pitchFamily="34" charset="0"/>
                <a:cs typeface="Calibri" panose="020F0502020204030204" pitchFamily="34" charset="0"/>
              </a:rPr>
              <a:t>TCT Middle East 2026 Template Title: 44 pt Aptos Bold, </a:t>
            </a:r>
            <a:r>
              <a:rPr lang="en-US" sz="4400" i="0" kern="0" dirty="0">
                <a:latin typeface="Aptos" panose="020B0004020202020204" pitchFamily="34" charset="0"/>
              </a:rPr>
              <a:t>Lorem Ipsum Dolor Sit</a:t>
            </a:r>
            <a:endParaRPr lang="en-US" sz="44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l" eaLnBrk="1" hangingPunct="1"/>
            <a:endParaRPr lang="en-US" sz="44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3091098"/>
            <a:ext cx="7965357" cy="6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500" i="0" kern="0" dirty="0">
                <a:latin typeface="Aptos" panose="020B0004020202020204" pitchFamily="34" charset="0"/>
              </a:rPr>
              <a:t>John Doe, MD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2540578"/>
            <a:ext cx="8103402" cy="6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b="1" kern="0" dirty="0">
                <a:solidFill>
                  <a:srgbClr val="63BAF2"/>
                </a:solidFill>
                <a:latin typeface="Aptos" panose="020B0004020202020204" pitchFamily="34" charset="0"/>
              </a:rPr>
              <a:t>Subtitle: 28 pt Aptos Bold Italics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28700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[insert name] DO NOT have any financial relationships to disclose.</a:t>
            </a:r>
          </a:p>
          <a:p>
            <a:pPr marL="0" indent="0" eaLnBrk="1" hangingPunct="1">
              <a:buNone/>
            </a:pPr>
            <a:endParaRPr lang="en-US" sz="21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rgbClr val="63BAF2"/>
                </a:solidFill>
              </a:rPr>
              <a:t>Disclosure of Relevant Financial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902419" y="4749762"/>
            <a:ext cx="3645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32" y="807419"/>
            <a:ext cx="8244968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prior 24 months, I have had a financial relationship with </a:t>
            </a:r>
            <a:br>
              <a:rPr lang="en-US" sz="2000" dirty="0"/>
            </a:br>
            <a:r>
              <a:rPr lang="en-US" sz="2000" dirty="0"/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04121"/>
              </p:ext>
            </p:extLst>
          </p:nvPr>
        </p:nvGraphicFramePr>
        <p:xfrm>
          <a:off x="767593" y="1941466"/>
          <a:ext cx="7450138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63BAF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475122" y="4663245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68BDE5-6CAE-3BC8-EF9F-FD119C7F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rgbClr val="63BAF2"/>
                </a:solidFill>
              </a:rPr>
              <a:t>Disclosure of Relevant Financial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276386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7" y="118705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rgbClr val="63BAF2"/>
                </a:solidFill>
              </a:rPr>
              <a:t>Text Slide – Titles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7304" y="1110384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rgbClr val="63BAF2"/>
                </a:solidFill>
              </a:rPr>
              <a:t>Light blue text </a:t>
            </a:r>
            <a:r>
              <a:rPr lang="en-US" sz="2100" dirty="0"/>
              <a:t>can be used as a highlight color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1800" dirty="0"/>
              <a:t>No text shadows on any text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i="1" dirty="0"/>
              <a:t>Italics</a:t>
            </a:r>
            <a:r>
              <a:rPr lang="en-US" sz="2100" dirty="0"/>
              <a:t> are better to emphasize words rather than underline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Line spacing should be 1 Line with 0.3 before each paragraph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Set the slide transition to wipe right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Remove unnecessary animations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62">
            <a:extLst>
              <a:ext uri="{FF2B5EF4-FFF2-40B4-BE49-F238E27FC236}">
                <a16:creationId xmlns:a16="http://schemas.microsoft.com/office/drawing/2014/main" id="{EEB0BFC3-AEF6-42E6-BCEC-209EA5EFF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90133"/>
              </p:ext>
            </p:extLst>
          </p:nvPr>
        </p:nvGraphicFramePr>
        <p:xfrm>
          <a:off x="787393" y="1223759"/>
          <a:ext cx="7586133" cy="34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4" y="282936"/>
            <a:ext cx="7769225" cy="566738"/>
          </a:xfrm>
        </p:spPr>
        <p:txBody>
          <a:bodyPr/>
          <a:lstStyle/>
          <a:p>
            <a:pPr eaLnBrk="1" hangingPunct="1"/>
            <a:r>
              <a:rPr lang="en-US" sz="2800" kern="1200" dirty="0">
                <a:solidFill>
                  <a:srgbClr val="63BAF2"/>
                </a:solidFill>
              </a:rPr>
              <a:t>Charts Slide</a:t>
            </a:r>
          </a:p>
        </p:txBody>
      </p:sp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ヒラギノ角ゴ Pro W3"/>
              </a:rPr>
              <a:t>Subtitle text 18 </a:t>
            </a:r>
            <a:r>
              <a:rPr lang="en-US" dirty="0" err="1">
                <a:solidFill>
                  <a:schemeClr val="tx1"/>
                </a:solidFill>
                <a:cs typeface="ヒラギノ角ゴ Pro W3"/>
              </a:rPr>
              <a:t>pt</a:t>
            </a:r>
            <a:r>
              <a:rPr lang="en-US" dirty="0">
                <a:solidFill>
                  <a:schemeClr val="tx1"/>
                </a:solidFill>
                <a:cs typeface="ヒラギノ角ゴ Pro W3"/>
              </a:rPr>
              <a:t> Bold Ital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invGray">
          <a:xfrm>
            <a:off x="6413998" y="1065205"/>
            <a:ext cx="12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63BAF2"/>
                </a:solidFill>
                <a:cs typeface="ヒラギノ角ゴ Pro W3"/>
                <a:sym typeface="Symbol" pitchFamily="18" charset="2"/>
              </a:rPr>
              <a:t>p = 0.125</a:t>
            </a:r>
            <a:endParaRPr lang="en-US" sz="1600" dirty="0">
              <a:solidFill>
                <a:srgbClr val="63BAF2"/>
              </a:solidFill>
              <a:cs typeface="ヒラギノ角ゴ Pro W3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invGray">
          <a:xfrm>
            <a:off x="4009769" y="1681950"/>
            <a:ext cx="1277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63BAF2"/>
                </a:solidFill>
                <a:cs typeface="ヒラギノ角ゴ Pro W3"/>
                <a:sym typeface="Symbol" pitchFamily="18" charset="2"/>
              </a:rPr>
              <a:t>p = NS</a:t>
            </a:r>
            <a:endParaRPr lang="en-US" sz="1600" dirty="0">
              <a:solidFill>
                <a:srgbClr val="63BAF2"/>
              </a:solidFill>
              <a:cs typeface="ヒラギノ角ゴ Pro W3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invGray">
          <a:xfrm>
            <a:off x="1651610" y="2708107"/>
            <a:ext cx="1552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63BAF2"/>
                </a:solidFill>
                <a:cs typeface="ヒラギノ角ゴ Pro W3"/>
                <a:sym typeface="Symbol" pitchFamily="18" charset="2"/>
              </a:rPr>
              <a:t>p = 0.001</a:t>
            </a:r>
            <a:endParaRPr lang="en-US" sz="1600" dirty="0">
              <a:solidFill>
                <a:srgbClr val="63BAF2"/>
              </a:solidFill>
              <a:cs typeface="ヒラギノ角ゴ Pro W3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invGray">
          <a:xfrm rot="16200000">
            <a:off x="131003" y="2374003"/>
            <a:ext cx="155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>
                <a:solidFill>
                  <a:srgbClr val="63BAF2"/>
                </a:solidFill>
                <a:ea typeface="MS PGothic" pitchFamily="34" charset="-128"/>
                <a:sym typeface="Symbol" pitchFamily="18" charset="2"/>
              </a:rPr>
              <a:t>Axis Title</a:t>
            </a:r>
            <a:endParaRPr lang="en-US" i="0" dirty="0">
              <a:solidFill>
                <a:srgbClr val="63BAF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7" y="167323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rgbClr val="63BAF2"/>
                </a:solidFill>
              </a:rPr>
              <a:t>Table Slide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77993"/>
              </p:ext>
            </p:extLst>
          </p:nvPr>
        </p:nvGraphicFramePr>
        <p:xfrm>
          <a:off x="474133" y="1240569"/>
          <a:ext cx="8290561" cy="3168870"/>
        </p:xfrm>
        <a:graphic>
          <a:graphicData uri="http://schemas.openxmlformats.org/drawingml/2006/table">
            <a:tbl>
              <a:tblPr/>
              <a:tblGrid>
                <a:gridCol w="449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DCA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381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Stent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372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Late loss (mm)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Binary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restenosis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Optimal DCA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TVR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12-Month TVF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(death, MI, TVR)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1142999" y="629118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ヒラギノ角ゴ Pro W3"/>
              </a:rPr>
              <a:t>Subtitle text 18 pt Bold Ital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5E139C3-CBC9-49F4-8E4B-23982BB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8451" y="190596"/>
            <a:ext cx="8383587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rgbClr val="63BAF2"/>
                </a:solidFill>
              </a:rPr>
              <a:t>Conclusion/Summary/Take-home Message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rgbClr val="63BAF2"/>
                </a:solidFill>
              </a:rPr>
              <a:t>Light blue text </a:t>
            </a:r>
            <a:r>
              <a:rPr lang="en-US" sz="2100" dirty="0"/>
              <a:t>can be used as a highlight color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1800" dirty="0"/>
              <a:t>No text shadows on any text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i="1" dirty="0"/>
              <a:t>Italics</a:t>
            </a:r>
            <a:r>
              <a:rPr lang="en-US" sz="2100" dirty="0"/>
              <a:t> are better to emphasize words rather than underline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Line spacing should be 1 Line with 0.3 before each paragraph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Set the slide transition to wipe right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19545717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MIDDLE EAST">
      <a:dk1>
        <a:srgbClr val="000000"/>
      </a:dk1>
      <a:lt1>
        <a:srgbClr val="FFFFFF"/>
      </a:lt1>
      <a:dk2>
        <a:srgbClr val="1D384C"/>
      </a:dk2>
      <a:lt2>
        <a:srgbClr val="AC993F"/>
      </a:lt2>
      <a:accent1>
        <a:srgbClr val="93381F"/>
      </a:accent1>
      <a:accent2>
        <a:srgbClr val="007CC2"/>
      </a:accent2>
      <a:accent3>
        <a:srgbClr val="9A9A9C"/>
      </a:accent3>
      <a:accent4>
        <a:srgbClr val="DADADA"/>
      </a:accent4>
      <a:accent5>
        <a:srgbClr val="007E67"/>
      </a:accent5>
      <a:accent6>
        <a:srgbClr val="007CC2"/>
      </a:accent6>
      <a:hlink>
        <a:srgbClr val="AC993F"/>
      </a:hlink>
      <a:folHlink>
        <a:srgbClr val="007E67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043D4-E969-44D9-8D8D-E78334CD4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9b9cd-6c53-4ee0-9d2a-ac7b4b9fa5cf"/>
    <ds:schemaRef ds:uri="287d612d-bd14-4c19-8f52-a88fe8633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3A523-7EB6-4FD1-8642-517F79C2F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728</Words>
  <Application>Microsoft Macintosh PowerPoint</Application>
  <PresentationFormat>On-screen Show (16:9)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Aptos</vt:lpstr>
      <vt:lpstr>Arial</vt:lpstr>
      <vt:lpstr>Wingdings 2</vt:lpstr>
      <vt:lpstr>ヒラギノ角ゴ Pro W3</vt:lpstr>
      <vt:lpstr>CRF_2006_background</vt:lpstr>
      <vt:lpstr>PowerPoint Presentation</vt:lpstr>
      <vt:lpstr>PowerPoint Presentation</vt:lpstr>
      <vt:lpstr>PowerPoint Presentation</vt:lpstr>
      <vt:lpstr>Text Slide – Titles</vt:lpstr>
      <vt:lpstr>Charts Slide</vt:lpstr>
      <vt:lpstr>Table Slide</vt:lpstr>
      <vt:lpstr>Conclusion/Summary/Take-home Message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Jessica Colonna</cp:lastModifiedBy>
  <cp:revision>285</cp:revision>
  <dcterms:created xsi:type="dcterms:W3CDTF">2015-03-17T14:58:49Z</dcterms:created>
  <dcterms:modified xsi:type="dcterms:W3CDTF">2025-12-23T18:54:11Z</dcterms:modified>
</cp:coreProperties>
</file>