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432" r:id="rId4"/>
    <p:sldId id="425" r:id="rId5"/>
    <p:sldId id="431" r:id="rId6"/>
    <p:sldId id="436" r:id="rId7"/>
    <p:sldId id="419" r:id="rId8"/>
    <p:sldId id="420" r:id="rId9"/>
    <p:sldId id="437" r:id="rId10"/>
  </p:sldIdLst>
  <p:sldSz cx="9144000" cy="5143500" type="screen16x9"/>
  <p:notesSz cx="7086600" cy="93726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FF009E"/>
    <a:srgbClr val="00B0F0"/>
    <a:srgbClr val="FF40FF"/>
    <a:srgbClr val="315575"/>
    <a:srgbClr val="0A2D74"/>
    <a:srgbClr val="4A5F6F"/>
    <a:srgbClr val="011D32"/>
    <a:srgbClr val="002E4B"/>
    <a:srgbClr val="FEB9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8DD69-2E34-4584-8322-ABE12B17F7AB}" v="3" dt="2024-10-09T17:01:48.112"/>
  </p1510:revLst>
</p1510:revInfo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89" autoAdjust="0"/>
    <p:restoredTop sz="94014" autoAdjust="0"/>
  </p:normalViewPr>
  <p:slideViewPr>
    <p:cSldViewPr snapToGrid="0">
      <p:cViewPr varScale="1">
        <p:scale>
          <a:sx n="160" d="100"/>
          <a:sy n="160" d="100"/>
        </p:scale>
        <p:origin x="1360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3120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  <c:txPr>
        <a:bodyPr/>
        <a:lstStyle/>
        <a:p>
          <a:pPr>
            <a:defRPr>
              <a:solidFill>
                <a:schemeClr val="bg2">
                  <a:lumMod val="75000"/>
                  <a:lumOff val="2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7" y="374928"/>
            <a:ext cx="7769225" cy="1359050"/>
          </a:xfrm>
          <a:prstGeom prst="rect">
            <a:avLst/>
          </a:prstGeom>
        </p:spPr>
        <p:txBody>
          <a:bodyPr/>
          <a:lstStyle>
            <a:lvl1pPr algn="l">
              <a:defRPr sz="4400" baseline="0">
                <a:solidFill>
                  <a:srgbClr val="00B0F0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387" y="1777188"/>
            <a:ext cx="7546888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4E015DE2-6148-2548-DD95-F44CF2197D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3" y="3940994"/>
            <a:ext cx="3021100" cy="94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2398"/>
            <a:ext cx="7589837" cy="493148"/>
          </a:xfrm>
          <a:prstGeom prst="rect">
            <a:avLst/>
          </a:prstGeom>
        </p:spPr>
        <p:txBody>
          <a:bodyPr lIns="0" rIns="0" anchor="ctr">
            <a:spAutoFit/>
          </a:bodyPr>
          <a:lstStyle>
            <a:lvl1pPr algn="ctr">
              <a:lnSpc>
                <a:spcPct val="85000"/>
              </a:lnSpc>
              <a:defRPr sz="300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  <a:prstGeom prst="rect">
            <a:avLst/>
          </a:prstGeo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522B1C5A-CB8B-1B44-E63D-B02FC55DCA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231" y="1005311"/>
            <a:ext cx="7772400" cy="3086100"/>
          </a:xfrm>
          <a:prstGeom prst="rect">
            <a:avLst/>
          </a:prstGeom>
        </p:spPr>
        <p:txBody>
          <a:bodyPr/>
          <a:lstStyle>
            <a:lvl1pPr>
              <a:defRPr sz="2100" baseline="0"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>
              <a:defRPr sz="1800" baseline="0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>
              <a:defRPr sz="1600" baseline="0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>
              <a:defRPr sz="1400" baseline="0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>
              <a:defRPr sz="1200" baseline="0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B0021BD4-D871-E432-370D-3945F5713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9601F4FD-88EF-24C0-3BC6-730D1ADDD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04F6E554-4244-289F-B00C-A9ECBA8BB2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35AD7204-3CB3-87FF-95CD-55FCD25E85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18F1450B-2489-4DCE-CB0D-1AC48A6D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0F20F543-E976-9C2F-36F6-4DDC5E2B76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867AB58D-9229-08FE-C6A2-3EFC6F62C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89AA4749-AAD1-2F90-6E26-D5120987D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02B8DCA-0048-9733-6C84-786593EAB9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3231" y="1005311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 baseline="0">
          <a:solidFill>
            <a:srgbClr val="002060"/>
          </a:solidFill>
          <a:latin typeface="Aptos" panose="020B00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SzPct val="110000"/>
        <a:buChar char="•"/>
        <a:defRPr sz="2100" b="0" baseline="0">
          <a:solidFill>
            <a:schemeClr val="bg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SzPct val="70000"/>
        <a:buFont typeface="Wingdings 2" pitchFamily="18" charset="2"/>
        <a:buChar char="¡"/>
        <a:defRPr sz="1800" b="0" baseline="0">
          <a:solidFill>
            <a:schemeClr val="bg2">
              <a:lumMod val="75000"/>
              <a:lumOff val="25000"/>
            </a:schemeClr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•"/>
        <a:defRPr sz="1600" b="0" baseline="0">
          <a:solidFill>
            <a:schemeClr val="bg2">
              <a:lumMod val="75000"/>
              <a:lumOff val="25000"/>
            </a:schemeClr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–"/>
        <a:defRPr sz="1400" b="0" baseline="0">
          <a:solidFill>
            <a:schemeClr val="bg2">
              <a:lumMod val="75000"/>
              <a:lumOff val="25000"/>
            </a:schemeClr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»"/>
        <a:defRPr sz="1200" b="0" baseline="0">
          <a:solidFill>
            <a:schemeClr val="bg2">
              <a:lumMod val="75000"/>
              <a:lumOff val="25000"/>
            </a:schemeClr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76" y="253017"/>
            <a:ext cx="7550737" cy="172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5600" i="0" kern="0" dirty="0">
                <a:solidFill>
                  <a:srgbClr val="00B0F0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TCT 2026 Slide Template </a:t>
            </a:r>
          </a:p>
          <a:p>
            <a:pPr algn="l" eaLnBrk="1" hangingPunct="1"/>
            <a:r>
              <a:rPr lang="en-US" sz="3900" b="0" i="0" kern="0" dirty="0">
                <a:latin typeface="Aptos" panose="020B0004020202020204" pitchFamily="34" charset="0"/>
              </a:rPr>
              <a:t>Subtitle: Lorem Ipsum Dolor Sit</a:t>
            </a:r>
            <a:endParaRPr lang="en-US" sz="3900" b="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  <a:p>
            <a:pPr algn="l" eaLnBrk="1" hangingPunct="1"/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76" y="1837429"/>
            <a:ext cx="3021100" cy="62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3200" i="0" kern="0" dirty="0">
                <a:latin typeface="Aptos" panose="020B0004020202020204" pitchFamily="34" charset="0"/>
              </a:rPr>
              <a:t>John Doe, MD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FF2CDE4F-841A-6ED4-9BA4-EA209822D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3" y="3940994"/>
            <a:ext cx="3021100" cy="9494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4E313F-EF2C-0125-C4FF-146523E276D1}"/>
              </a:ext>
            </a:extLst>
          </p:cNvPr>
          <p:cNvSpPr txBox="1"/>
          <p:nvPr/>
        </p:nvSpPr>
        <p:spPr>
          <a:xfrm>
            <a:off x="9718003" y="13081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i="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451645" y="1028700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disclose.</a:t>
            </a:r>
          </a:p>
          <a:p>
            <a:pPr marL="0" indent="0" eaLnBrk="1" hangingPunct="1">
              <a:buNone/>
            </a:pPr>
            <a:endParaRPr lang="en-US" sz="2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755250" y="4169310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97AE141-F999-9E92-B9E4-F3A86B06D1AA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82311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rgbClr val="002060"/>
                </a:solidFill>
                <a:latin typeface="Aptos" panose="020B0004020202020204" pitchFamily="34" charset="0"/>
              </a:rPr>
              <a:t>Disclosure of Relevant Financial Relationships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77" y="912384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51781"/>
              </p:ext>
            </p:extLst>
          </p:nvPr>
        </p:nvGraphicFramePr>
        <p:xfrm>
          <a:off x="451645" y="2076638"/>
          <a:ext cx="7450138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200" u="sng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200" u="sng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 Relationship</a:t>
                      </a:r>
                      <a:endParaRPr lang="en-US" sz="1200" u="sng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u="sng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200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 Fees/Honoraria</a:t>
                      </a:r>
                      <a:endParaRPr lang="en-US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611388" y="4031061"/>
            <a:ext cx="3762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9536660-FAB9-BA51-37F3-0936C4CFB154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82311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rgbClr val="002060"/>
                </a:solidFill>
                <a:latin typeface="Aptos" panose="020B0004020202020204" pitchFamily="34" charset="0"/>
              </a:rPr>
              <a:t>Disclosure of Relevant Financial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2A4D8D27-46A0-80DE-8645-9F746E58CA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6406" y="276647"/>
            <a:ext cx="7769225" cy="566738"/>
          </a:xfrm>
        </p:spPr>
        <p:txBody>
          <a:bodyPr/>
          <a:lstStyle/>
          <a:p>
            <a:pPr algn="l" eaLnBrk="1" hangingPunct="1"/>
            <a:r>
              <a:rPr lang="en-US" sz="3000" kern="1200" dirty="0">
                <a:latin typeface="Aptos" panose="020B0004020202020204" pitchFamily="34" charset="0"/>
              </a:rPr>
              <a:t>Text Slide – Titles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69A3FF5-3644-614E-0CEB-FC7B4FB06E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6406" y="1028700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rgbClr val="FF009E"/>
              </a:buClr>
            </a:pPr>
            <a:r>
              <a:rPr lang="en-US" sz="2100" b="1" dirty="0">
                <a:solidFill>
                  <a:srgbClr val="00B0F0"/>
                </a:solidFill>
                <a:latin typeface="Aptos" panose="020B0004020202020204" pitchFamily="34" charset="0"/>
              </a:rPr>
              <a:t>Light Blue</a:t>
            </a:r>
            <a:r>
              <a:rPr lang="en-US" sz="2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en-US" sz="2100" dirty="0">
                <a:latin typeface="Aptos" panose="020B0004020202020204" pitchFamily="34" charset="0"/>
              </a:rPr>
              <a:t>text can be used as a highlight color</a:t>
            </a:r>
          </a:p>
          <a:p>
            <a:pPr lvl="1" eaLnBrk="1" hangingPunct="1">
              <a:buClr>
                <a:srgbClr val="FF009E"/>
              </a:buClr>
            </a:pPr>
            <a:r>
              <a:rPr lang="en-US" sz="1800" dirty="0">
                <a:latin typeface="Aptos" panose="020B0004020202020204" pitchFamily="34" charset="0"/>
              </a:rPr>
              <a:t>No text shadows on any text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i="1" dirty="0">
                <a:latin typeface="Aptos" panose="020B0004020202020204" pitchFamily="34" charset="0"/>
              </a:rPr>
              <a:t>Italics</a:t>
            </a:r>
            <a:r>
              <a:rPr lang="en-US" sz="2100" dirty="0">
                <a:latin typeface="Aptos" panose="020B0004020202020204" pitchFamily="34" charset="0"/>
              </a:rPr>
              <a:t> are better to emphasize words rather than underline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Line spacing should be 1 Line with 0.3 before each paragraph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Set the slide transition to wipe right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142662275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7"/>
          <p:cNvSpPr>
            <a:spLocks noGrp="1" noChangeArrowheads="1"/>
          </p:cNvSpPr>
          <p:nvPr>
            <p:ph type="title"/>
          </p:nvPr>
        </p:nvSpPr>
        <p:spPr>
          <a:xfrm>
            <a:off x="493380" y="282936"/>
            <a:ext cx="7769225" cy="566738"/>
          </a:xfrm>
        </p:spPr>
        <p:txBody>
          <a:bodyPr/>
          <a:lstStyle/>
          <a:p>
            <a:pPr eaLnBrk="1" hangingPunct="1"/>
            <a:r>
              <a:rPr lang="en-US" kern="1200" dirty="0"/>
              <a:t>Charts Slide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269234" y="4199185"/>
            <a:ext cx="4223868" cy="41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Smith et al. </a:t>
            </a:r>
            <a:r>
              <a:rPr lang="en-US" sz="14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Eur</a:t>
            </a:r>
            <a:r>
              <a:rPr lang="en-US" sz="14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Heart J. </a:t>
            </a:r>
            <a:r>
              <a:rPr lang="en-US" sz="1400" i="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2012;33:372-83</a:t>
            </a:r>
          </a:p>
        </p:txBody>
      </p:sp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223166" y="706551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>
                    <a:lumMod val="75000"/>
                    <a:lumOff val="25000"/>
                  </a:schemeClr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bg2">
                  <a:lumMod val="75000"/>
                  <a:lumOff val="25000"/>
                </a:schemeClr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3818937" y="1323296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>
                    <a:lumMod val="75000"/>
                    <a:lumOff val="25000"/>
                  </a:schemeClr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bg2">
                  <a:lumMod val="75000"/>
                  <a:lumOff val="25000"/>
                </a:schemeClr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460778" y="2349453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bg2">
                    <a:lumMod val="75000"/>
                    <a:lumOff val="25000"/>
                  </a:schemeClr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bg2">
                  <a:lumMod val="75000"/>
                  <a:lumOff val="25000"/>
                </a:schemeClr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-59829" y="2015349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bg2">
                    <a:lumMod val="75000"/>
                    <a:lumOff val="25000"/>
                  </a:schemeClr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bg2">
                  <a:lumMod val="75000"/>
                  <a:lumOff val="25000"/>
                </a:schemeClr>
              </a:solidFill>
              <a:ea typeface="MS PGothic" pitchFamily="34" charset="-128"/>
            </a:endParaRP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538198"/>
              </p:ext>
            </p:extLst>
          </p:nvPr>
        </p:nvGraphicFramePr>
        <p:xfrm>
          <a:off x="584927" y="865105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760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672341"/>
              </p:ext>
            </p:extLst>
          </p:nvPr>
        </p:nvGraphicFramePr>
        <p:xfrm>
          <a:off x="474133" y="1076907"/>
          <a:ext cx="8290561" cy="2703278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3929652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Smith et al. </a:t>
            </a:r>
            <a:r>
              <a:rPr lang="en-US" sz="14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Eur</a:t>
            </a:r>
            <a:r>
              <a:rPr lang="en-US" sz="14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Heart J. </a:t>
            </a:r>
            <a:r>
              <a:rPr lang="en-US" sz="1400" i="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2012;33:372-83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6CB332-91F8-1841-C5C6-4DB4DA74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Slide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8D0A3-ACB9-12E1-3F35-BB2DC0C91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7AA7E473-5D82-89B9-0194-AB1E941365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6406" y="276647"/>
            <a:ext cx="7769225" cy="566738"/>
          </a:xfrm>
        </p:spPr>
        <p:txBody>
          <a:bodyPr/>
          <a:lstStyle/>
          <a:p>
            <a:pPr algn="l" eaLnBrk="1" hangingPunct="1"/>
            <a:r>
              <a:rPr lang="en-US" sz="3000" kern="1200" dirty="0">
                <a:latin typeface="Aptos" panose="020B0004020202020204" pitchFamily="34" charset="0"/>
              </a:rPr>
              <a:t>Conclusion/Summary/Take-home Message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3CEAF94-249B-809B-A420-0A16A50119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6406" y="1028700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rgbClr val="FF009E"/>
              </a:buClr>
            </a:pPr>
            <a:r>
              <a:rPr lang="en-US" sz="2100" b="1" dirty="0">
                <a:solidFill>
                  <a:srgbClr val="00B0F0"/>
                </a:solidFill>
                <a:latin typeface="Aptos" panose="020B0004020202020204" pitchFamily="34" charset="0"/>
              </a:rPr>
              <a:t>Light Blue</a:t>
            </a:r>
            <a:r>
              <a:rPr lang="en-US" sz="2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en-US" sz="2100" dirty="0">
                <a:latin typeface="Aptos" panose="020B0004020202020204" pitchFamily="34" charset="0"/>
              </a:rPr>
              <a:t>text can be used as a highlight color</a:t>
            </a:r>
          </a:p>
          <a:p>
            <a:pPr lvl="1" eaLnBrk="1" hangingPunct="1">
              <a:buClr>
                <a:srgbClr val="FF009E"/>
              </a:buClr>
            </a:pPr>
            <a:r>
              <a:rPr lang="en-US" sz="1800" dirty="0">
                <a:latin typeface="Aptos" panose="020B0004020202020204" pitchFamily="34" charset="0"/>
              </a:rPr>
              <a:t>No text shadows on any text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i="1" dirty="0">
                <a:latin typeface="Aptos" panose="020B0004020202020204" pitchFamily="34" charset="0"/>
              </a:rPr>
              <a:t>Italics</a:t>
            </a:r>
            <a:r>
              <a:rPr lang="en-US" sz="2100" dirty="0">
                <a:latin typeface="Aptos" panose="020B0004020202020204" pitchFamily="34" charset="0"/>
              </a:rPr>
              <a:t> are better to emphasize words rather than underline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Line spacing should be 1 Line with 0.3 before each paragraph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Set the slide transition to wipe right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225056697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TCT 2026">
      <a:dk1>
        <a:srgbClr val="000000"/>
      </a:dk1>
      <a:lt1>
        <a:srgbClr val="FFFFFF"/>
      </a:lt1>
      <a:dk2>
        <a:srgbClr val="03063D"/>
      </a:dk2>
      <a:lt2>
        <a:srgbClr val="0008FF"/>
      </a:lt2>
      <a:accent1>
        <a:srgbClr val="05AFEF"/>
      </a:accent1>
      <a:accent2>
        <a:srgbClr val="23FE06"/>
      </a:accent2>
      <a:accent3>
        <a:srgbClr val="F4C402"/>
      </a:accent3>
      <a:accent4>
        <a:srgbClr val="FF009D"/>
      </a:accent4>
      <a:accent5>
        <a:srgbClr val="7100FD"/>
      </a:accent5>
      <a:accent6>
        <a:srgbClr val="060755"/>
      </a:accent6>
      <a:hlink>
        <a:srgbClr val="01AEEF"/>
      </a:hlink>
      <a:folHlink>
        <a:srgbClr val="0007FF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5152</TotalTime>
  <Words>357</Words>
  <Application>Microsoft Macintosh PowerPoint</Application>
  <PresentationFormat>On-screen Show (16:9)</PresentationFormat>
  <Paragraphs>75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Disclosure of Relevant Financial Relationships</vt:lpstr>
      <vt:lpstr>Disclosure of Relevant Financial Relationships</vt:lpstr>
      <vt:lpstr>Text Slide – Titles</vt:lpstr>
      <vt:lpstr>Charts Slide</vt:lpstr>
      <vt:lpstr>Table Slide</vt:lpstr>
      <vt:lpstr>Conclusion/Summary/Take-home Message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Jessica Colonna</cp:lastModifiedBy>
  <cp:revision>302</cp:revision>
  <dcterms:created xsi:type="dcterms:W3CDTF">2015-03-17T14:58:49Z</dcterms:created>
  <dcterms:modified xsi:type="dcterms:W3CDTF">2026-03-03T21:14:28Z</dcterms:modified>
</cp:coreProperties>
</file>