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3"/>
  </p:sldMasterIdLst>
  <p:notesMasterIdLst>
    <p:notesMasterId r:id="rId11"/>
  </p:notesMasterIdLst>
  <p:handoutMasterIdLst>
    <p:handoutMasterId r:id="rId12"/>
  </p:handoutMasterIdLst>
  <p:sldIdLst>
    <p:sldId id="432" r:id="rId4"/>
    <p:sldId id="431" r:id="rId5"/>
    <p:sldId id="436" r:id="rId6"/>
    <p:sldId id="425" r:id="rId7"/>
    <p:sldId id="419" r:id="rId8"/>
    <p:sldId id="420" r:id="rId9"/>
    <p:sldId id="437" r:id="rId10"/>
  </p:sldIdLst>
  <p:sldSz cx="9144000" cy="5143500" type="screen16x9"/>
  <p:notesSz cx="7086600" cy="93726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5pPr>
    <a:lvl6pPr marL="22860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6pPr>
    <a:lvl7pPr marL="27432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7pPr>
    <a:lvl8pPr marL="32004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8pPr>
    <a:lvl9pPr marL="3657600" algn="l" defTabSz="914400" rtl="0" eaLnBrk="1" latinLnBrk="0" hangingPunct="1">
      <a:defRPr b="1" i="1" kern="1200">
        <a:solidFill>
          <a:srgbClr val="FFCC99"/>
        </a:solidFill>
        <a:latin typeface="Arial" charset="0"/>
        <a:ea typeface="ヒラギノ角ゴ Pro W3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2" userDrawn="1">
          <p15:clr>
            <a:srgbClr val="A4A3A4"/>
          </p15:clr>
        </p15:guide>
        <p15:guide id="2" orient="horz" pos="492" userDrawn="1">
          <p15:clr>
            <a:srgbClr val="A4A3A4"/>
          </p15:clr>
        </p15:guide>
        <p15:guide id="3" pos="336" userDrawn="1">
          <p15:clr>
            <a:srgbClr val="A4A3A4"/>
          </p15:clr>
        </p15:guide>
        <p15:guide id="4" pos="5617" userDrawn="1">
          <p15:clr>
            <a:srgbClr val="A4A3A4"/>
          </p15:clr>
        </p15:guide>
        <p15:guide id="5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2FEB02-5ADB-3338-145F-A34D1F4D51DE}" name="Tricia Rawh" initials="TR" userId="S::trawh@crf.org::c4602782-72c4-4201-87ff-5f6b4e9b07af" providerId="AD"/>
  <p188:author id="{A59AD692-398F-55F3-5057-565579E37377}" name="Christopher Rugen" initials="CR" userId="S::crugen@crf.org::490d1898-99a5-435a-95a0-ef1b09c76f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9E"/>
    <a:srgbClr val="00B0F0"/>
    <a:srgbClr val="FF40FF"/>
    <a:srgbClr val="315575"/>
    <a:srgbClr val="0A2D74"/>
    <a:srgbClr val="4A5F6F"/>
    <a:srgbClr val="011D32"/>
    <a:srgbClr val="002E4B"/>
    <a:srgbClr val="FEB91A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68DD69-2E34-4584-8322-ABE12B17F7AB}" v="3" dt="2024-10-09T17:01:48.112"/>
  </p1510:revLst>
</p1510:revInfo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643" autoAdjust="0"/>
    <p:restoredTop sz="94014" autoAdjust="0"/>
  </p:normalViewPr>
  <p:slideViewPr>
    <p:cSldViewPr snapToGrid="0">
      <p:cViewPr varScale="1">
        <p:scale>
          <a:sx n="160" d="100"/>
          <a:sy n="160" d="100"/>
        </p:scale>
        <p:origin x="1416" y="176"/>
      </p:cViewPr>
      <p:guideLst>
        <p:guide orient="horz" pos="252"/>
        <p:guide orient="horz" pos="492"/>
        <p:guide pos="336"/>
        <p:guide pos="5617"/>
        <p:guide orient="horz" pos="4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4" d="100"/>
          <a:sy n="94" d="100"/>
        </p:scale>
        <p:origin x="3120" y="2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gs" Target="tags/tag1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microsoft.com/office/2018/10/relationships/authors" Target="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088951690586734E-2"/>
          <c:y val="0.16307199291322749"/>
          <c:w val="0.92074592074592077"/>
          <c:h val="0.518688269747517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Item 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1.0134937488082379E-3"/>
                  <c:y val="1.18756369192283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92-4304-BF8D-ED66D3BD7B7D}"/>
                </c:ext>
              </c:extLst>
            </c:dLbl>
            <c:dLbl>
              <c:idx val="1"/>
              <c:layout>
                <c:manualLayout>
                  <c:x val="1.1618260718844922E-3"/>
                  <c:y val="1.456704694670999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892-4304-BF8D-ED66D3BD7B7D}"/>
                </c:ext>
              </c:extLst>
            </c:dLbl>
            <c:dLbl>
              <c:idx val="2"/>
              <c:layout>
                <c:manualLayout>
                  <c:x val="3.1043382539117656E-3"/>
                  <c:y val="1.652520873318764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3.4</c:v>
                </c:pt>
                <c:pt idx="1">
                  <c:v>26.3</c:v>
                </c:pt>
                <c:pt idx="2">
                  <c:v>37.5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92-4304-BF8D-ED66D3BD7B7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Item 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invertIfNegative val="0"/>
          <c:dLbls>
            <c:dLbl>
              <c:idx val="0"/>
              <c:layout>
                <c:manualLayout>
                  <c:x val="2.3649501971249092E-4"/>
                  <c:y val="2.50812349105104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892-4304-BF8D-ED66D3BD7B7D}"/>
                </c:ext>
              </c:extLst>
            </c:dLbl>
            <c:dLbl>
              <c:idx val="1"/>
              <c:layout>
                <c:manualLayout>
                  <c:x val="2.7158296737910806E-3"/>
                  <c:y val="3.97498496366354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892-4304-BF8D-ED66D3BD7B7D}"/>
                </c:ext>
              </c:extLst>
            </c:dLbl>
            <c:dLbl>
              <c:idx val="2"/>
              <c:layout>
                <c:manualLayout>
                  <c:x val="2.3273395248162012E-3"/>
                  <c:y val="5.442162080824477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892-4304-BF8D-ED66D3BD7B7D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</c:v>
                </c:pt>
                <c:pt idx="1">
                  <c:v>28</c:v>
                </c:pt>
                <c:pt idx="2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C892-4304-BF8D-ED66D3BD7B7D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Item C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</c:v>
                </c:pt>
                <c:pt idx="1">
                  <c:v>29</c:v>
                </c:pt>
                <c:pt idx="2">
                  <c:v>45.3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892-4304-BF8D-ED66D3BD7B7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Item D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Item 1</c:v>
                </c:pt>
                <c:pt idx="1">
                  <c:v>Item 2</c:v>
                </c:pt>
                <c:pt idx="2">
                  <c:v>Item 3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7</c:v>
                </c:pt>
                <c:pt idx="1">
                  <c:v>35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C892-4304-BF8D-ED66D3BD7B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8"/>
        <c:axId val="411340792"/>
        <c:axId val="411340008"/>
      </c:barChart>
      <c:catAx>
        <c:axId val="411340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113400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11340008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411340792"/>
        <c:crosses val="autoZero"/>
        <c:crossBetween val="between"/>
        <c:majorUnit val="10"/>
      </c:valAx>
    </c:plotArea>
    <c:legend>
      <c:legendPos val="r"/>
      <c:layout>
        <c:manualLayout>
          <c:xMode val="edge"/>
          <c:yMode val="edge"/>
          <c:x val="0.13552694661970108"/>
          <c:y val="0.84427684155726634"/>
          <c:w val="0.75188959905116459"/>
          <c:h val="9.0464547677261628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0.0668</cdr:x>
      <cdr:y>0</cdr:y>
    </cdr:from>
    <cdr:to>
      <cdr:x>0.0668</cdr:x>
      <cdr:y>0.69921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2DD21BF2-DC12-F34F-5663-E440E8A7EE60}"/>
            </a:ext>
          </a:extLst>
        </cdr:cNvPr>
        <cdr:cNvCxnSpPr/>
      </cdr:nvCxnSpPr>
      <cdr:spPr bwMode="auto">
        <a:xfrm xmlns:a="http://schemas.openxmlformats.org/drawingml/2006/main">
          <a:off x="506743" y="0"/>
          <a:ext cx="0" cy="2410865"/>
        </a:xfrm>
        <a:prstGeom xmlns:a="http://schemas.openxmlformats.org/drawingml/2006/main" prst="line">
          <a:avLst/>
        </a:prstGeom>
        <a:solidFill xmlns:a="http://schemas.openxmlformats.org/drawingml/2006/main">
          <a:schemeClr val="accent1"/>
        </a:solidFill>
        <a:ln xmlns:a="http://schemas.openxmlformats.org/drawingml/2006/main"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120BD924-28BB-4ACF-9591-266011CB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9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6375" y="0"/>
            <a:ext cx="3070225" cy="4683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19100" y="703263"/>
            <a:ext cx="6248400" cy="3516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563" y="4452938"/>
            <a:ext cx="5197475" cy="42164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l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4038" tIns="47020" rIns="94038" bIns="47020" numCol="1" anchor="b" anchorCtr="0" compatLnSpc="1">
            <a:prstTxWarp prst="textNoShape">
              <a:avLst/>
            </a:prstTxWarp>
          </a:bodyPr>
          <a:lstStyle>
            <a:lvl1pPr algn="r" defTabSz="939800">
              <a:defRPr sz="1200" b="0" i="0">
                <a:solidFill>
                  <a:schemeClr val="tx1"/>
                </a:solidFill>
                <a:effectLst/>
                <a:ea typeface="ヒラギノ角ゴ Pro W3" pitchFamily="-111" charset="-128"/>
                <a:cs typeface="+mn-cs"/>
              </a:defRPr>
            </a:lvl1pPr>
          </a:lstStyle>
          <a:p>
            <a:pPr>
              <a:defRPr/>
            </a:pPr>
            <a:fld id="{FAE678BB-763C-40DF-B781-F9D40CCA79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262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42A8D0-09EC-42FB-90C5-B1D1E1AB5C3A}" type="slidenum">
              <a:rPr lang="en-US" smtClean="0">
                <a:ea typeface="ヒラギノ角ゴ Pro W3"/>
                <a:cs typeface="ヒラギノ角ゴ Pro W3"/>
              </a:rPr>
              <a:pPr/>
              <a:t>0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68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marL="0" marR="0" lvl="0" indent="0" algn="r" defTabSz="939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EF5A78E-7A75-41F7-A7EA-2038E6AD6DC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 W3"/>
                <a:cs typeface="ヒラギノ角ゴ Pro W3"/>
              </a:rPr>
              <a:pPr marL="0" marR="0" lvl="0" indent="0" algn="r" defTabSz="939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 W3"/>
              <a:cs typeface="ヒラギノ角ゴ Pro W3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4725"/>
          </a:xfrm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025" y="4451350"/>
            <a:ext cx="5670550" cy="4217988"/>
          </a:xfrm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47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1CE614-F196-4BA2-8350-BC57E835D810}" type="slidenum">
              <a:rPr lang="en-US" smtClean="0">
                <a:ea typeface="ヒラギノ角ゴ Pro W3"/>
                <a:cs typeface="ヒラギノ角ゴ Pro W3"/>
              </a:rPr>
              <a:pPr/>
              <a:t>4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4016375" y="8904288"/>
            <a:ext cx="3070225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038" tIns="47020" rIns="94038" bIns="47020" anchor="b"/>
          <a:lstStyle/>
          <a:p>
            <a:pPr algn="r" defTabSz="939800"/>
            <a:fld id="{E08F1729-A916-46E1-ACFE-D500AD0D2731}" type="slidenum">
              <a:rPr lang="en-US" sz="1200" b="0" i="0">
                <a:solidFill>
                  <a:schemeClr val="tx1"/>
                </a:solidFill>
                <a:cs typeface="ヒラギノ角ゴ Pro W3"/>
              </a:rPr>
              <a:pPr algn="r" defTabSz="939800"/>
              <a:t>4</a:t>
            </a:fld>
            <a:endParaRPr lang="en-US" sz="1200" b="0" i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2430" tIns="46215" rIns="92430" bIns="46215"/>
          <a:lstStyle/>
          <a:p>
            <a:pPr marL="228600" indent="-228600"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267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EF0166-5145-4BB5-B825-0B7A11435F04}" type="slidenum">
              <a:rPr lang="en-US" smtClean="0">
                <a:ea typeface="ヒラギノ角ゴ Pro W3"/>
                <a:cs typeface="ヒラギノ角ゴ Pro W3"/>
              </a:rPr>
              <a:pPr/>
              <a:t>5</a:t>
            </a:fld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19100" y="703263"/>
            <a:ext cx="6248400" cy="3516312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973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39DC5-7688-CD82-E79A-AD0624432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7" y="374928"/>
            <a:ext cx="7769225" cy="1359050"/>
          </a:xfrm>
          <a:prstGeom prst="rect">
            <a:avLst/>
          </a:prstGeom>
        </p:spPr>
        <p:txBody>
          <a:bodyPr/>
          <a:lstStyle>
            <a:lvl1pPr algn="l">
              <a:defRPr sz="4400" baseline="0">
                <a:solidFill>
                  <a:srgbClr val="00B0F0"/>
                </a:solidFill>
                <a:latin typeface="Aptos" panose="020B00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01FCD08-E7F2-C0AE-5EFA-24568D2DC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7387" y="1777188"/>
            <a:ext cx="7546888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chemeClr val="tx1"/>
                </a:solidFill>
                <a:latin typeface="Aptos" panose="020B0004020202020204" pitchFamily="34" charset="0"/>
              </a:defRPr>
            </a:lvl1pPr>
            <a:lvl2pPr marL="342900" indent="0">
              <a:buFontTx/>
              <a:buNone/>
              <a:defRPr sz="2800" b="1" i="1">
                <a:solidFill>
                  <a:schemeClr val="accent2"/>
                </a:solidFill>
              </a:defRPr>
            </a:lvl2pPr>
            <a:lvl3pPr marL="685800" indent="0">
              <a:buFontTx/>
              <a:buNone/>
              <a:defRPr sz="2800" b="1" i="1">
                <a:solidFill>
                  <a:schemeClr val="accent2"/>
                </a:solidFill>
              </a:defRPr>
            </a:lvl3pPr>
            <a:lvl4pPr marL="1028700" indent="0">
              <a:buFontTx/>
              <a:buNone/>
              <a:defRPr sz="2800" b="1" i="1">
                <a:solidFill>
                  <a:schemeClr val="accent2"/>
                </a:solidFill>
              </a:defRPr>
            </a:lvl4pPr>
            <a:lvl5pPr marL="1371600" indent="0">
              <a:buFontTx/>
              <a:buNone/>
              <a:defRPr sz="2800" b="1" i="1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4E015DE2-6148-2548-DD95-F44CF2197D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3" y="3940994"/>
            <a:ext cx="3021100" cy="94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381456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2"/>
          <p:cNvSpPr>
            <a:spLocks noChangeArrowheads="1"/>
          </p:cNvSpPr>
          <p:nvPr/>
        </p:nvSpPr>
        <p:spPr bwMode="auto">
          <a:xfrm>
            <a:off x="561975" y="2959894"/>
            <a:ext cx="8185150" cy="709613"/>
          </a:xfrm>
          <a:prstGeom prst="rect">
            <a:avLst/>
          </a:prstGeom>
          <a:noFill/>
          <a:ln>
            <a:noFill/>
          </a:ln>
          <a:effectLst>
            <a:outerShdw dist="45791" dir="8778596" algn="ctr" rotWithShape="0">
              <a:schemeClr val="bg2"/>
            </a:outerShdw>
          </a:effectLst>
        </p:spPr>
        <p:txBody>
          <a:bodyPr anchor="ctr" anchorCtr="1"/>
          <a:lstStyle/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  <a:p>
            <a:pPr algn="ctr">
              <a:lnSpc>
                <a:spcPct val="95000"/>
              </a:lnSpc>
              <a:buClr>
                <a:schemeClr val="tx2"/>
              </a:buClr>
              <a:defRPr/>
            </a:pPr>
            <a:endParaRPr lang="en-US" sz="1950">
              <a:solidFill>
                <a:srgbClr val="DDDDDD"/>
              </a:solidFill>
              <a:ea typeface="ヒラギノ角ゴ Pro W3" pitchFamily="-111" charset="-128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92164" y="1052398"/>
            <a:ext cx="7589837" cy="493148"/>
          </a:xfrm>
          <a:prstGeom prst="rect">
            <a:avLst/>
          </a:prstGeom>
        </p:spPr>
        <p:txBody>
          <a:bodyPr lIns="0" rIns="0" anchor="ctr">
            <a:spAutoFit/>
          </a:bodyPr>
          <a:lstStyle>
            <a:lvl1pPr algn="ctr">
              <a:lnSpc>
                <a:spcPct val="85000"/>
              </a:lnSpc>
              <a:defRPr sz="3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418160"/>
            <a:ext cx="8185150" cy="666750"/>
          </a:xfrm>
          <a:prstGeom prst="rect">
            <a:avLst/>
          </a:prstGeom>
        </p:spPr>
        <p:txBody>
          <a:bodyPr anchorCtr="1"/>
          <a:lstStyle>
            <a:lvl1pPr marL="0" indent="0" algn="ctr">
              <a:buSzTx/>
              <a:buFontTx/>
              <a:buNone/>
              <a:defRPr sz="2500" i="1" baseline="0"/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522B1C5A-CB8B-1B44-E63D-B02FC55DCA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645" y="276647"/>
            <a:ext cx="7769225" cy="566738"/>
          </a:xfrm>
          <a:prstGeom prst="rect">
            <a:avLst/>
          </a:prstGeom>
        </p:spPr>
        <p:txBody>
          <a:bodyPr/>
          <a:lstStyle>
            <a:lvl1pPr>
              <a:defRPr sz="30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3231" y="1005311"/>
            <a:ext cx="7772400" cy="3086100"/>
          </a:xfrm>
          <a:prstGeom prst="rect">
            <a:avLst/>
          </a:prstGeom>
        </p:spPr>
        <p:txBody>
          <a:bodyPr/>
          <a:lstStyle>
            <a:lvl1pPr>
              <a:defRPr sz="2100" baseline="0"/>
            </a:lvl1pPr>
            <a:lvl2pPr>
              <a:defRPr sz="1800" baseline="0"/>
            </a:lvl2pPr>
            <a:lvl3pPr>
              <a:defRPr sz="1600" baseline="0"/>
            </a:lvl3pPr>
            <a:lvl4pPr>
              <a:defRPr sz="1400" baseline="0"/>
            </a:lvl4pPr>
            <a:lvl5pPr>
              <a:defRPr sz="1200" baseline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 descr="A black and white logo&#10;&#10;Description automatically generated">
            <a:extLst>
              <a:ext uri="{FF2B5EF4-FFF2-40B4-BE49-F238E27FC236}">
                <a16:creationId xmlns:a16="http://schemas.microsoft.com/office/drawing/2014/main" id="{B0021BD4-D871-E432-370D-3945F5713A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645" y="276647"/>
            <a:ext cx="7769225" cy="56673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109663"/>
            <a:ext cx="3810000" cy="3086100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09663"/>
            <a:ext cx="3810000" cy="3086100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9601F4FD-88EF-24C0-3BC6-730D1ADDD6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 descr="A black and white logo&#10;&#10;Description automatically generated">
            <a:extLst>
              <a:ext uri="{FF2B5EF4-FFF2-40B4-BE49-F238E27FC236}">
                <a16:creationId xmlns:a16="http://schemas.microsoft.com/office/drawing/2014/main" id="{04F6E554-4244-289F-B00C-A9ECBA8BB2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645" y="276647"/>
            <a:ext cx="7769225" cy="56673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35AD7204-3CB3-87FF-95CD-55FCD25E85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white logo&#10;&#10;Description automatically generated">
            <a:extLst>
              <a:ext uri="{FF2B5EF4-FFF2-40B4-BE49-F238E27FC236}">
                <a16:creationId xmlns:a16="http://schemas.microsoft.com/office/drawing/2014/main" id="{18F1450B-2489-4DCE-CB0D-1AC48A6D9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0F20F543-E976-9C2F-36F6-4DDC5E2B76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867AB58D-9229-08FE-C6A2-3EFC6F62C1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03"/>
          <a:stretch>
            <a:fillRect/>
          </a:stretch>
        </p:blipFill>
        <p:spPr>
          <a:xfrm>
            <a:off x="213489" y="4573549"/>
            <a:ext cx="819858" cy="445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89AA4749-AAD1-2F90-6E26-D5120987D3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1645" y="276647"/>
            <a:ext cx="776922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E02B8DCA-0048-9733-6C84-786593EAB9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3231" y="1005311"/>
            <a:ext cx="7772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6" r:id="rId3"/>
    <p:sldLayoutId id="2147483655" r:id="rId4"/>
    <p:sldLayoutId id="2147483654" r:id="rId5"/>
    <p:sldLayoutId id="2147483653" r:id="rId6"/>
    <p:sldLayoutId id="2147483652" r:id="rId7"/>
    <p:sldLayoutId id="2147483651" r:id="rId8"/>
    <p:sldLayoutId id="2147483650" r:id="rId9"/>
  </p:sldLayoutIdLst>
  <p:transition>
    <p:wipe dir="r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 baseline="0">
          <a:solidFill>
            <a:schemeClr val="tx1"/>
          </a:solidFill>
          <a:latin typeface="Aptos" panose="020B00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2700" b="1">
          <a:solidFill>
            <a:schemeClr val="tx1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SzPct val="110000"/>
        <a:buChar char="•"/>
        <a:defRPr sz="2100" b="0" baseline="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SzPct val="70000"/>
        <a:buFont typeface="Wingdings 2" pitchFamily="18" charset="2"/>
        <a:buChar char="¡"/>
        <a:defRPr sz="1800" b="0" baseline="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Char char="•"/>
        <a:defRPr sz="1600" b="0" baseline="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Char char="–"/>
        <a:defRPr sz="1400" b="0" baseline="0">
          <a:solidFill>
            <a:schemeClr val="tx1"/>
          </a:solidFill>
          <a:latin typeface="+mj-lt"/>
        </a:defRPr>
      </a:lvl4pPr>
      <a:lvl5pPr marL="1543050" indent="-171450" algn="l" rtl="0" eaLnBrk="0" fontAlgn="base" hangingPunct="0">
        <a:spcBef>
          <a:spcPct val="30000"/>
        </a:spcBef>
        <a:spcAft>
          <a:spcPct val="0"/>
        </a:spcAft>
        <a:buClr>
          <a:srgbClr val="FF009E"/>
        </a:buClr>
        <a:buChar char="»"/>
        <a:defRPr sz="1200" b="0" baseline="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30000"/>
        </a:spcBef>
        <a:spcAft>
          <a:spcPct val="0"/>
        </a:spcAft>
        <a:buChar char="»"/>
        <a:defRPr sz="15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>
            <a:extLst>
              <a:ext uri="{FF2B5EF4-FFF2-40B4-BE49-F238E27FC236}">
                <a16:creationId xmlns:a16="http://schemas.microsoft.com/office/drawing/2014/main" id="{ECEA0546-1084-9904-B4E6-D62D4A81C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676" y="253017"/>
            <a:ext cx="7550737" cy="172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sz="5600" i="0" kern="0" dirty="0">
                <a:solidFill>
                  <a:srgbClr val="00B0F0"/>
                </a:solidFill>
                <a:latin typeface="Aptos" panose="020B0004020202020204" pitchFamily="34" charset="0"/>
                <a:cs typeface="Calibri" panose="020F0502020204030204" pitchFamily="34" charset="0"/>
              </a:rPr>
              <a:t>TCT 2026 Slide Template </a:t>
            </a:r>
          </a:p>
          <a:p>
            <a:pPr algn="l" eaLnBrk="1" hangingPunct="1"/>
            <a:r>
              <a:rPr lang="en-US" sz="3900" b="0" i="0" kern="0" dirty="0">
                <a:latin typeface="Aptos" panose="020B0004020202020204" pitchFamily="34" charset="0"/>
              </a:rPr>
              <a:t>Subtitle: Lorem Ipsum Dolor Sit</a:t>
            </a:r>
            <a:endParaRPr lang="en-US" sz="3900" b="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  <a:p>
            <a:pPr algn="l" eaLnBrk="1" hangingPunct="1"/>
            <a:endParaRPr lang="en-US" sz="4000" i="0" kern="0" dirty="0"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1778F8AF-35BF-49EA-683C-433F3A6DF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676" y="1837429"/>
            <a:ext cx="3021100" cy="625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57175" indent="-257175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110000"/>
              <a:buChar char="•"/>
              <a:defRPr sz="2100" b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214313" algn="l" rtl="0" eaLnBrk="0" fontAlgn="base" hangingPunct="0">
              <a:spcBef>
                <a:spcPct val="3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 2" pitchFamily="18" charset="2"/>
              <a:buChar char="¡"/>
              <a:defRPr sz="1800" b="0" baseline="0">
                <a:solidFill>
                  <a:schemeClr val="tx1"/>
                </a:solidFill>
                <a:latin typeface="+mn-lt"/>
              </a:defRPr>
            </a:lvl2pPr>
            <a:lvl3pPr marL="8572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•"/>
              <a:defRPr sz="1600" b="0" baseline="0">
                <a:solidFill>
                  <a:schemeClr val="tx1"/>
                </a:solidFill>
                <a:latin typeface="+mn-lt"/>
              </a:defRPr>
            </a:lvl3pPr>
            <a:lvl4pPr marL="12001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400" b="0" baseline="0">
                <a:solidFill>
                  <a:schemeClr val="tx1"/>
                </a:solidFill>
                <a:latin typeface="+mj-lt"/>
              </a:defRPr>
            </a:lvl4pPr>
            <a:lvl5pPr marL="1543050" indent="-171450" algn="l" rtl="0" eaLnBrk="0" fontAlgn="base" hangingPunct="0">
              <a:spcBef>
                <a:spcPct val="30000"/>
              </a:spcBef>
              <a:spcAft>
                <a:spcPct val="0"/>
              </a:spcAft>
              <a:buChar char="»"/>
              <a:defRPr sz="1200" b="0" baseline="0">
                <a:solidFill>
                  <a:schemeClr val="tx1"/>
                </a:solidFill>
                <a:latin typeface="+mn-lt"/>
              </a:defRPr>
            </a:lvl5pPr>
            <a:lvl6pPr marL="18859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6pPr>
            <a:lvl7pPr marL="22288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7pPr>
            <a:lvl8pPr marL="25717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8pPr>
            <a:lvl9pPr marL="2914650" indent="-171450" algn="l" rtl="0" fontAlgn="base">
              <a:spcBef>
                <a:spcPct val="30000"/>
              </a:spcBef>
              <a:spcAft>
                <a:spcPct val="0"/>
              </a:spcAft>
              <a:buChar char="»"/>
              <a:defRPr sz="15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FontTx/>
              <a:buNone/>
            </a:pPr>
            <a:r>
              <a:rPr lang="en-US" sz="3200" i="0" kern="0" dirty="0">
                <a:latin typeface="Aptos" panose="020B0004020202020204" pitchFamily="34" charset="0"/>
              </a:rPr>
              <a:t>John Doe, MD</a:t>
            </a:r>
          </a:p>
        </p:txBody>
      </p:sp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FF2CDE4F-841A-6ED4-9BA4-EA209822D3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13" y="3940994"/>
            <a:ext cx="3021100" cy="9494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4E313F-EF2C-0125-C4FF-146523E276D1}"/>
              </a:ext>
            </a:extLst>
          </p:cNvPr>
          <p:cNvSpPr txBox="1"/>
          <p:nvPr/>
        </p:nvSpPr>
        <p:spPr>
          <a:xfrm>
            <a:off x="9718003" y="130819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i="0" dirty="0" err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77" y="912384"/>
            <a:ext cx="8244968" cy="992981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Within the prior 24 months, I have had a financial relationship with </a:t>
            </a:r>
            <a:br>
              <a:rPr lang="en-US" sz="2000" dirty="0"/>
            </a:br>
            <a:r>
              <a:rPr lang="en-US" sz="2000" dirty="0"/>
              <a:t>a company producing, marketing, selling, re-selling, or distributing healthcare products used by or on patients: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586090"/>
              </p:ext>
            </p:extLst>
          </p:nvPr>
        </p:nvGraphicFramePr>
        <p:xfrm>
          <a:off x="451645" y="2076638"/>
          <a:ext cx="7450138" cy="1760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58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981">
                <a:tc>
                  <a:txBody>
                    <a:bodyPr/>
                    <a:lstStyle/>
                    <a:p>
                      <a:r>
                        <a:rPr lang="en-US" sz="1200" u="sng" dirty="0">
                          <a:solidFill>
                            <a:schemeClr val="tx1"/>
                          </a:solidFill>
                          <a:latin typeface="+mn-lt"/>
                        </a:rPr>
                        <a:t>Nature of Financial</a:t>
                      </a:r>
                      <a:r>
                        <a:rPr lang="en-US" sz="1200" u="sng" baseline="0" dirty="0">
                          <a:solidFill>
                            <a:schemeClr val="tx1"/>
                          </a:solidFill>
                          <a:latin typeface="+mn-lt"/>
                        </a:rPr>
                        <a:t> Relationship</a:t>
                      </a:r>
                      <a:endParaRPr lang="en-US" sz="1200" u="sng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u="sng" dirty="0">
                          <a:solidFill>
                            <a:schemeClr val="tx1"/>
                          </a:solidFill>
                          <a:latin typeface="+mn-lt"/>
                        </a:rPr>
                        <a:t>Ineligible Company</a:t>
                      </a:r>
                    </a:p>
                  </a:txBody>
                  <a:tcPr marL="68580" marR="68580" marT="34290" marB="3429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Grant/Research Support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Consultant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latin typeface="+mn-lt"/>
                        </a:rPr>
                        <a:t> Fees/Honoraria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Individual Stock(s)/Stock Options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Royalties/Patent Beneficiary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Executive Role/Ownership Interest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0981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latin typeface="+mn-lt"/>
                        </a:rPr>
                        <a:t>Other Financial Benefit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accent1"/>
                          </a:solidFill>
                          <a:latin typeface="+mn-lt"/>
                        </a:rPr>
                        <a:t>Company Name(s)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BFFAE31-1D81-4333-A0C9-CB6557031261}"/>
              </a:ext>
            </a:extLst>
          </p:cNvPr>
          <p:cNvSpPr txBox="1"/>
          <p:nvPr/>
        </p:nvSpPr>
        <p:spPr>
          <a:xfrm>
            <a:off x="2611388" y="4031061"/>
            <a:ext cx="37625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All Relevant Financial Relationships have been mitigated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9536660-FAB9-BA51-37F3-0936C4CFB154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1645" y="276647"/>
            <a:ext cx="823118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latin typeface="Aptos" panose="020B0004020202020204" pitchFamily="34" charset="0"/>
              </a:rPr>
              <a:t>Disclosure of Relevant Financial Relationships</a:t>
            </a:r>
          </a:p>
        </p:txBody>
      </p:sp>
    </p:spTree>
    <p:extLst>
      <p:ext uri="{BB962C8B-B14F-4D97-AF65-F5344CB8AC3E}">
        <p14:creationId xmlns:p14="http://schemas.microsoft.com/office/powerpoint/2010/main" val="312763863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2A4D8D27-46A0-80DE-8645-9F746E58CA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6406" y="276647"/>
            <a:ext cx="7769225" cy="566738"/>
          </a:xfrm>
        </p:spPr>
        <p:txBody>
          <a:bodyPr/>
          <a:lstStyle/>
          <a:p>
            <a:pPr algn="l" eaLnBrk="1" hangingPunct="1"/>
            <a:r>
              <a:rPr lang="en-US" sz="3000" kern="1200" dirty="0">
                <a:latin typeface="Aptos" panose="020B0004020202020204" pitchFamily="34" charset="0"/>
              </a:rPr>
              <a:t>Text Slide – Titles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69A3FF5-3644-614E-0CEB-FC7B4FB06EC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6406" y="1028700"/>
            <a:ext cx="8231188" cy="3086100"/>
          </a:xfrm>
        </p:spPr>
        <p:txBody>
          <a:bodyPr/>
          <a:lstStyle/>
          <a:p>
            <a:pPr marL="214313" indent="-214313" eaLnBrk="1" hangingPunct="1">
              <a:buClr>
                <a:srgbClr val="FF009E"/>
              </a:buClr>
            </a:pPr>
            <a:r>
              <a:rPr lang="en-US" sz="2100" b="1" dirty="0">
                <a:solidFill>
                  <a:srgbClr val="00B0F0"/>
                </a:solidFill>
                <a:latin typeface="Aptos" panose="020B0004020202020204" pitchFamily="34" charset="0"/>
              </a:rPr>
              <a:t>Light Blue</a:t>
            </a:r>
            <a:r>
              <a:rPr lang="en-US" sz="2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 </a:t>
            </a:r>
            <a:r>
              <a:rPr lang="en-US" sz="2100" dirty="0">
                <a:latin typeface="Aptos" panose="020B0004020202020204" pitchFamily="34" charset="0"/>
              </a:rPr>
              <a:t>text can be used as a highlight color</a:t>
            </a:r>
          </a:p>
          <a:p>
            <a:pPr lvl="1" eaLnBrk="1" hangingPunct="1">
              <a:buClr>
                <a:srgbClr val="FF009E"/>
              </a:buClr>
            </a:pPr>
            <a:r>
              <a:rPr lang="en-US" sz="1800" dirty="0">
                <a:latin typeface="Aptos" panose="020B0004020202020204" pitchFamily="34" charset="0"/>
              </a:rPr>
              <a:t>No text shadows on any text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i="1" dirty="0">
                <a:latin typeface="Aptos" panose="020B0004020202020204" pitchFamily="34" charset="0"/>
              </a:rPr>
              <a:t>Italics</a:t>
            </a:r>
            <a:r>
              <a:rPr lang="en-US" sz="2100" dirty="0">
                <a:latin typeface="Aptos" panose="020B0004020202020204" pitchFamily="34" charset="0"/>
              </a:rPr>
              <a:t> are better to emphasize words rather than underline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Line spacing should be 1 Line with 0.3 before each paragraph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Set the slide transition to wipe right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Remove unnecessary animations</a:t>
            </a:r>
          </a:p>
        </p:txBody>
      </p:sp>
    </p:spTree>
    <p:extLst>
      <p:ext uri="{BB962C8B-B14F-4D97-AF65-F5344CB8AC3E}">
        <p14:creationId xmlns:p14="http://schemas.microsoft.com/office/powerpoint/2010/main" val="142662275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1943100" y="1458516"/>
            <a:ext cx="44577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MS PGothic" pitchFamily="34" charset="-128"/>
              <a:cs typeface="ヒラギノ角ゴ Pro W3"/>
            </a:endParaRPr>
          </a:p>
        </p:txBody>
      </p:sp>
      <p:sp>
        <p:nvSpPr>
          <p:cNvPr id="16387" name="Rectangle 4"/>
          <p:cNvSpPr>
            <a:spLocks noGrp="1" noChangeArrowheads="1"/>
          </p:cNvSpPr>
          <p:nvPr>
            <p:ph idx="1"/>
          </p:nvPr>
        </p:nvSpPr>
        <p:spPr>
          <a:xfrm>
            <a:off x="451645" y="1028700"/>
            <a:ext cx="8383588" cy="30861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2100" dirty="0"/>
              <a:t>I, [insert name] DO NOT have any financial relationships to disclose.</a:t>
            </a:r>
          </a:p>
          <a:p>
            <a:pPr marL="0" indent="0" eaLnBrk="1" hangingPunct="1">
              <a:buNone/>
            </a:pPr>
            <a:endParaRPr lang="en-US" sz="2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0554A4-7100-4BF9-B7FC-2BD0554CE812}"/>
              </a:ext>
            </a:extLst>
          </p:cNvPr>
          <p:cNvSpPr txBox="1"/>
          <p:nvPr/>
        </p:nvSpPr>
        <p:spPr>
          <a:xfrm>
            <a:off x="2755250" y="4169310"/>
            <a:ext cx="36455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/>
                <a:cs typeface="Arial" charset="0"/>
              </a:rPr>
              <a:t>Faculty disclosure information can be found on the app.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97AE141-F999-9E92-B9E4-F3A86B06D1AA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1645" y="276647"/>
            <a:ext cx="8231188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5pPr>
            <a:lvl6pPr marL="3429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6pPr>
            <a:lvl7pPr marL="6858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7pPr>
            <a:lvl8pPr marL="10287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8pPr>
            <a:lvl9pPr marL="1371600" algn="ctr" rtl="0" fontAlgn="base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i="0" dirty="0">
                <a:latin typeface="Aptos" panose="020B0004020202020204" pitchFamily="34" charset="0"/>
              </a:rPr>
              <a:t>Disclosure of Relevant Financial Relationships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8" name="Rectangle 7"/>
          <p:cNvSpPr>
            <a:spLocks noGrp="1" noChangeArrowheads="1"/>
          </p:cNvSpPr>
          <p:nvPr>
            <p:ph type="title"/>
          </p:nvPr>
        </p:nvSpPr>
        <p:spPr>
          <a:xfrm>
            <a:off x="493380" y="282936"/>
            <a:ext cx="7769225" cy="566738"/>
          </a:xfrm>
        </p:spPr>
        <p:txBody>
          <a:bodyPr/>
          <a:lstStyle/>
          <a:p>
            <a:pPr eaLnBrk="1" hangingPunct="1"/>
            <a:r>
              <a:rPr lang="en-US" kern="1200" dirty="0"/>
              <a:t>Charts Slide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2269234" y="4363172"/>
            <a:ext cx="4223868" cy="41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  <p:sp>
        <p:nvSpPr>
          <p:cNvPr id="17" name="Text Box 76"/>
          <p:cNvSpPr txBox="1">
            <a:spLocks noChangeArrowheads="1"/>
          </p:cNvSpPr>
          <p:nvPr/>
        </p:nvSpPr>
        <p:spPr bwMode="invGray">
          <a:xfrm>
            <a:off x="6223166" y="849674"/>
            <a:ext cx="1291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cs typeface="ヒラギノ角ゴ Pro W3"/>
                <a:sym typeface="Symbol" pitchFamily="18" charset="2"/>
              </a:rPr>
              <a:t>p = 0.125</a:t>
            </a:r>
            <a:endParaRPr lang="en-US" sz="1600" dirty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8" name="Text Box 76"/>
          <p:cNvSpPr txBox="1">
            <a:spLocks noChangeArrowheads="1"/>
          </p:cNvSpPr>
          <p:nvPr/>
        </p:nvSpPr>
        <p:spPr bwMode="invGray">
          <a:xfrm>
            <a:off x="3818937" y="1466419"/>
            <a:ext cx="12775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cs typeface="ヒラギノ角ゴ Pro W3"/>
                <a:sym typeface="Symbol" pitchFamily="18" charset="2"/>
              </a:rPr>
              <a:t>p = NS</a:t>
            </a:r>
            <a:endParaRPr lang="en-US" sz="1600" dirty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19" name="Text Box 76"/>
          <p:cNvSpPr txBox="1">
            <a:spLocks noChangeArrowheads="1"/>
          </p:cNvSpPr>
          <p:nvPr/>
        </p:nvSpPr>
        <p:spPr bwMode="invGray">
          <a:xfrm>
            <a:off x="1460778" y="2492576"/>
            <a:ext cx="15525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cs typeface="ヒラギノ角ゴ Pro W3"/>
                <a:sym typeface="Symbol" pitchFamily="18" charset="2"/>
              </a:rPr>
              <a:t>p = 0.001</a:t>
            </a:r>
            <a:endParaRPr lang="en-US" sz="1600" dirty="0">
              <a:solidFill>
                <a:schemeClr val="tx1"/>
              </a:solidFill>
              <a:cs typeface="ヒラギノ角ゴ Pro W3"/>
            </a:endParaRPr>
          </a:p>
        </p:txBody>
      </p:sp>
      <p:sp>
        <p:nvSpPr>
          <p:cNvPr id="20" name="Text Box 76"/>
          <p:cNvSpPr txBox="1">
            <a:spLocks noChangeArrowheads="1"/>
          </p:cNvSpPr>
          <p:nvPr/>
        </p:nvSpPr>
        <p:spPr bwMode="invGray">
          <a:xfrm rot="16200000">
            <a:off x="-59829" y="2158472"/>
            <a:ext cx="15525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0" dirty="0">
                <a:solidFill>
                  <a:schemeClr val="tx1"/>
                </a:solidFill>
                <a:ea typeface="MS PGothic" pitchFamily="34" charset="-128"/>
                <a:sym typeface="Symbol" pitchFamily="18" charset="2"/>
              </a:rPr>
              <a:t>Axis Title</a:t>
            </a:r>
            <a:endParaRPr lang="en-US" i="0" dirty="0">
              <a:solidFill>
                <a:schemeClr val="tx1"/>
              </a:solidFill>
              <a:ea typeface="MS PGothic" pitchFamily="34" charset="-128"/>
            </a:endParaRPr>
          </a:p>
        </p:txBody>
      </p:sp>
      <p:graphicFrame>
        <p:nvGraphicFramePr>
          <p:cNvPr id="13" name="Object 62">
            <a:extLst>
              <a:ext uri="{FF2B5EF4-FFF2-40B4-BE49-F238E27FC236}">
                <a16:creationId xmlns:a16="http://schemas.microsoft.com/office/drawing/2014/main" id="{EEB0BFC3-AEF6-42E6-BCEC-209EA5EFF7E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763105"/>
              </p:ext>
            </p:extLst>
          </p:nvPr>
        </p:nvGraphicFramePr>
        <p:xfrm>
          <a:off x="584927" y="1008228"/>
          <a:ext cx="7586133" cy="344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7604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383292"/>
              </p:ext>
            </p:extLst>
          </p:nvPr>
        </p:nvGraphicFramePr>
        <p:xfrm>
          <a:off x="474133" y="1076907"/>
          <a:ext cx="8290561" cy="2703278"/>
        </p:xfrm>
        <a:graphic>
          <a:graphicData uri="http://schemas.openxmlformats.org/drawingml/2006/table">
            <a:tbl>
              <a:tblPr/>
              <a:tblGrid>
                <a:gridCol w="4499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7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13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OUTCOME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DCA 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 = 381 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Stent </a:t>
                      </a:r>
                      <a:b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 = 372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 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Value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5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Late loss (mm)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0.28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5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Binary </a:t>
                      </a:r>
                      <a:r>
                        <a:rPr kumimoji="0" lang="en-US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restenosis</a:t>
                      </a:r>
                      <a:endParaRPr kumimoji="0" 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26.7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0.24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5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- Optimal DCA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16.2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22.1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0.39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- TVR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21.0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2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12-Month TVF </a:t>
                      </a:r>
                      <a:b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(death, MI, TVR) (%)</a:t>
                      </a:r>
                    </a:p>
                  </a:txBody>
                  <a:tcPr marL="68580" marR="68580" marT="34293" marB="342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23.9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21.5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0000"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0.48</a:t>
                      </a:r>
                    </a:p>
                  </a:txBody>
                  <a:tcPr marL="68580" marR="68580" marT="34293" marB="3429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 Box 14">
            <a:extLst>
              <a:ext uri="{FF2B5EF4-FFF2-40B4-BE49-F238E27FC236}">
                <a16:creationId xmlns:a16="http://schemas.microsoft.com/office/drawing/2014/main" id="{A5E139C3-CBC9-49F4-8E4B-23982BB7C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066" y="3929652"/>
            <a:ext cx="4223868" cy="50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0" dirty="0">
                <a:solidFill>
                  <a:schemeClr val="tx1"/>
                </a:solidFill>
              </a:rPr>
              <a:t>Smith et al. </a:t>
            </a:r>
            <a:r>
              <a:rPr lang="en-US" sz="1400" dirty="0" err="1">
                <a:solidFill>
                  <a:schemeClr val="tx1"/>
                </a:solidFill>
              </a:rPr>
              <a:t>Eur</a:t>
            </a:r>
            <a:r>
              <a:rPr lang="en-US" sz="1400" dirty="0">
                <a:solidFill>
                  <a:schemeClr val="tx1"/>
                </a:solidFill>
              </a:rPr>
              <a:t> Heart J. </a:t>
            </a:r>
            <a:r>
              <a:rPr lang="en-US" sz="1400" i="0" dirty="0">
                <a:solidFill>
                  <a:schemeClr val="tx1"/>
                </a:solidFill>
              </a:rPr>
              <a:t>2012;33:372-83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26CB332-91F8-1841-C5C6-4DB4DA74F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Slide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8D0A3-ACB9-12E1-3F35-BB2DC0C91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7AA7E473-5D82-89B9-0194-AB1E941365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6406" y="276647"/>
            <a:ext cx="7769225" cy="566738"/>
          </a:xfrm>
        </p:spPr>
        <p:txBody>
          <a:bodyPr/>
          <a:lstStyle/>
          <a:p>
            <a:pPr algn="l" eaLnBrk="1" hangingPunct="1"/>
            <a:r>
              <a:rPr lang="en-US" sz="3000" kern="1200" dirty="0">
                <a:latin typeface="Aptos" panose="020B0004020202020204" pitchFamily="34" charset="0"/>
              </a:rPr>
              <a:t>Conclusion/Summary/Take-home Message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83CEAF94-249B-809B-A420-0A16A50119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6406" y="1028700"/>
            <a:ext cx="8231188" cy="3086100"/>
          </a:xfrm>
        </p:spPr>
        <p:txBody>
          <a:bodyPr/>
          <a:lstStyle/>
          <a:p>
            <a:pPr marL="214313" indent="-214313" eaLnBrk="1" hangingPunct="1">
              <a:buClr>
                <a:srgbClr val="FF009E"/>
              </a:buClr>
            </a:pPr>
            <a:r>
              <a:rPr lang="en-US" sz="2100" b="1" dirty="0">
                <a:solidFill>
                  <a:srgbClr val="00B0F0"/>
                </a:solidFill>
                <a:latin typeface="Aptos" panose="020B0004020202020204" pitchFamily="34" charset="0"/>
              </a:rPr>
              <a:t>Light Blue</a:t>
            </a:r>
            <a:r>
              <a:rPr lang="en-US" sz="21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Aptos" panose="020B0004020202020204" pitchFamily="34" charset="0"/>
              </a:rPr>
              <a:t> </a:t>
            </a:r>
            <a:r>
              <a:rPr lang="en-US" sz="2100" dirty="0">
                <a:latin typeface="Aptos" panose="020B0004020202020204" pitchFamily="34" charset="0"/>
              </a:rPr>
              <a:t>text can be used as a highlight color</a:t>
            </a:r>
          </a:p>
          <a:p>
            <a:pPr lvl="1" eaLnBrk="1" hangingPunct="1">
              <a:buClr>
                <a:srgbClr val="FF009E"/>
              </a:buClr>
            </a:pPr>
            <a:r>
              <a:rPr lang="en-US" sz="1800" dirty="0">
                <a:latin typeface="Aptos" panose="020B0004020202020204" pitchFamily="34" charset="0"/>
              </a:rPr>
              <a:t>No text shadows on any text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i="1" dirty="0">
                <a:latin typeface="Aptos" panose="020B0004020202020204" pitchFamily="34" charset="0"/>
              </a:rPr>
              <a:t>Italics</a:t>
            </a:r>
            <a:r>
              <a:rPr lang="en-US" sz="2100" dirty="0">
                <a:latin typeface="Aptos" panose="020B0004020202020204" pitchFamily="34" charset="0"/>
              </a:rPr>
              <a:t> are better to emphasize words rather than underline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Line spacing should be 1 Line with 0.3 before each paragraph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Set the slide transition to wipe right</a:t>
            </a:r>
          </a:p>
          <a:p>
            <a:pPr marL="214313" indent="-214313" eaLnBrk="1" hangingPunct="1">
              <a:buClr>
                <a:srgbClr val="FF009E"/>
              </a:buClr>
            </a:pPr>
            <a:r>
              <a:rPr lang="en-US" sz="2100" dirty="0">
                <a:latin typeface="Aptos" panose="020B0004020202020204" pitchFamily="34" charset="0"/>
              </a:rPr>
              <a:t>Remove unnecessary animations</a:t>
            </a:r>
          </a:p>
        </p:txBody>
      </p:sp>
    </p:spTree>
    <p:extLst>
      <p:ext uri="{BB962C8B-B14F-4D97-AF65-F5344CB8AC3E}">
        <p14:creationId xmlns:p14="http://schemas.microsoft.com/office/powerpoint/2010/main" val="2250566978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CRF 2007 Template&amp;#x0D;&amp;#x0A;Title 44 pt Bold Arial&amp;quot;&quot;/&gt;&lt;property id=&quot;20307&quot; value=&quot;404&quot;/&gt;&lt;/object&gt;&lt;object type=&quot;3&quot; unique_id=&quot;10005&quot;&gt;&lt;property id=&quot;20148&quot; value=&quot;5&quot;/&gt;&lt;property id=&quot;20300&quot; value=&quot;Slide 2 - &amp;quot;Text Slide – Titles Need to be Titlecase&amp;quot;&quot;/&gt;&lt;property id=&quot;20307&quot; value=&quot;405&quot;/&gt;&lt;/object&gt;&lt;object type=&quot;3&quot; unique_id=&quot;10006&quot;&gt;&lt;property id=&quot;20148&quot; value=&quot;5&quot;/&gt;&lt;property id=&quot;20300&quot; value=&quot;Slide 3 - &amp;quot;Color Palette&amp;quot;&quot;/&gt;&lt;property id=&quot;20307&quot; value=&quot;409&quot;/&gt;&lt;/object&gt;&lt;object type=&quot;3&quot; unique_id=&quot;10007&quot;&gt;&lt;property id=&quot;20148&quot; value=&quot;5&quot;/&gt;&lt;property id=&quot;20300&quot; value=&quot;Slide 4 - &amp;quot;Charts Slide&amp;quot;&quot;/&gt;&lt;property id=&quot;20307&quot; value=&quot;406&quot;/&gt;&lt;/object&gt;&lt;object type=&quot;3&quot; unique_id=&quot;10008&quot;&gt;&lt;property id=&quot;20148&quot; value=&quot;5&quot;/&gt;&lt;property id=&quot;20300&quot; value=&quot;Slide 6 - &amp;quot;Table Slide&amp;quot;&quot;/&gt;&lt;property id=&quot;20307&quot; value=&quot;398&quot;/&gt;&lt;/object&gt;&lt;object type=&quot;3&quot; unique_id=&quot;10009&quot;&gt;&lt;property id=&quot;20148&quot; value=&quot;5&quot;/&gt;&lt;property id=&quot;20300&quot; value=&quot;Slide 7 - &amp;quot;Sample Org Chart&amp;quot;&quot;/&gt;&lt;property id=&quot;20307&quot; value=&quot;403&quot;/&gt;&lt;/object&gt;&lt;object type=&quot;3&quot; unique_id=&quot;10010&quot;&gt;&lt;property id=&quot;20148&quot; value=&quot;5&quot;/&gt;&lt;property id=&quot;20300&quot; value=&quot;Slide 8 - &amp;quot;Sample Line Chart&amp;quot;&quot;/&gt;&lt;property id=&quot;20307&quot; value=&quot;407&quot;/&gt;&lt;/object&gt;&lt;object type=&quot;3&quot; unique_id=&quot;10011&quot;&gt;&lt;property id=&quot;20148&quot; value=&quot;5&quot;/&gt;&lt;property id=&quot;20300&quot; value=&quot;Slide 10 - &amp;quot;Photos &amp;amp; Bulleted Text&amp;quot;&quot;/&gt;&lt;property id=&quot;20307&quot; value=&quot;410&quot;/&gt;&lt;/object&gt;&lt;object type=&quot;3&quot; unique_id=&quot;10012&quot;&gt;&lt;property id=&quot;20148&quot; value=&quot;5&quot;/&gt;&lt;property id=&quot;20300&quot; value=&quot;Slide 11 - &amp;quot;Photo&amp;quot;&quot;/&gt;&lt;property id=&quot;20307&quot; value=&quot;411&quot;/&gt;&lt;/object&gt;&lt;object type=&quot;3&quot; unique_id=&quot;17581&quot;&gt;&lt;property id=&quot;20148&quot; value=&quot;5&quot;/&gt;&lt;property id=&quot;20300&quot; value=&quot;Slide 5&quot;/&gt;&lt;property id=&quot;20307&quot; value=&quot;414&quot;/&gt;&lt;/object&gt;&lt;object type=&quot;3&quot; unique_id=&quot;17582&quot;&gt;&lt;property id=&quot;20148&quot; value=&quot;5&quot;/&gt;&lt;property id=&quot;20300&quot; value=&quot;Slide 9 - &amp;quot;Sample Line Chart&amp;quot;&quot;/&gt;&lt;property id=&quot;20307&quot; value=&quot;413&quot;/&gt;&lt;/object&gt;&lt;/object&gt;&lt;/object&gt;&lt;/database&gt;"/>
</p:tagLst>
</file>

<file path=ppt/theme/theme1.xml><?xml version="1.0" encoding="utf-8"?>
<a:theme xmlns:a="http://schemas.openxmlformats.org/drawingml/2006/main" name="CRF_2006_background">
  <a:themeElements>
    <a:clrScheme name="TCT 2026">
      <a:dk1>
        <a:srgbClr val="000000"/>
      </a:dk1>
      <a:lt1>
        <a:srgbClr val="FFFFFF"/>
      </a:lt1>
      <a:dk2>
        <a:srgbClr val="03063D"/>
      </a:dk2>
      <a:lt2>
        <a:srgbClr val="0008FF"/>
      </a:lt2>
      <a:accent1>
        <a:srgbClr val="05AFEF"/>
      </a:accent1>
      <a:accent2>
        <a:srgbClr val="23FE06"/>
      </a:accent2>
      <a:accent3>
        <a:srgbClr val="F4C402"/>
      </a:accent3>
      <a:accent4>
        <a:srgbClr val="FF009D"/>
      </a:accent4>
      <a:accent5>
        <a:srgbClr val="7100FD"/>
      </a:accent5>
      <a:accent6>
        <a:srgbClr val="060755"/>
      </a:accent6>
      <a:hlink>
        <a:srgbClr val="01AEEF"/>
      </a:hlink>
      <a:folHlink>
        <a:srgbClr val="0007FF"/>
      </a:folHlink>
    </a:clrScheme>
    <a:fontScheme name="CRF_2006_backgro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rgbClr val="FFCC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  <a:ea typeface="ヒラギノ角ゴ Pro W3" pitchFamily="-111" charset="-128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i="0" dirty="0" err="1" smtClean="0">
            <a:solidFill>
              <a:schemeClr val="tx1"/>
            </a:solidFill>
          </a:defRPr>
        </a:defPPr>
      </a:lstStyle>
    </a:txDef>
  </a:objectDefaults>
  <a:extraClrSchemeLst>
    <a:extraClrScheme>
      <a:clrScheme name="CRF_2006_backgroun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F_2006_backgroun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F_2006_background 8">
        <a:dk1>
          <a:srgbClr val="000000"/>
        </a:dk1>
        <a:lt1>
          <a:srgbClr val="FFFFFF"/>
        </a:lt1>
        <a:dk2>
          <a:srgbClr val="002E4B"/>
        </a:dk2>
        <a:lt2>
          <a:srgbClr val="FDE25E"/>
        </a:lt2>
        <a:accent1>
          <a:srgbClr val="FF3300"/>
        </a:accent1>
        <a:accent2>
          <a:srgbClr val="3333FF"/>
        </a:accent2>
        <a:accent3>
          <a:srgbClr val="AAADB1"/>
        </a:accent3>
        <a:accent4>
          <a:srgbClr val="DADADA"/>
        </a:accent4>
        <a:accent5>
          <a:srgbClr val="FFADAA"/>
        </a:accent5>
        <a:accent6>
          <a:srgbClr val="2D2DE7"/>
        </a:accent6>
        <a:hlink>
          <a:srgbClr val="FFCC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B2BE72FDB7054490D82EF542C02685" ma:contentTypeVersion="15" ma:contentTypeDescription="Create a new document." ma:contentTypeScope="" ma:versionID="54a1a1cc626388867122fb5edf02a1c1">
  <xsd:schema xmlns:xsd="http://www.w3.org/2001/XMLSchema" xmlns:xs="http://www.w3.org/2001/XMLSchema" xmlns:p="http://schemas.microsoft.com/office/2006/metadata/properties" xmlns:ns2="f179b9cd-6c53-4ee0-9d2a-ac7b4b9fa5cf" xmlns:ns3="287d612d-bd14-4c19-8f52-a88fe86335d1" targetNamespace="http://schemas.microsoft.com/office/2006/metadata/properties" ma:root="true" ma:fieldsID="43bcec7bd93c85629421f1d1158e936a" ns2:_="" ns3:_="">
    <xsd:import namespace="f179b9cd-6c53-4ee0-9d2a-ac7b4b9fa5cf"/>
    <xsd:import namespace="287d612d-bd14-4c19-8f52-a88fe86335d1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79b9cd-6c53-4ee0-9d2a-ac7b4b9fa5cf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3e891162-c0f5-41a5-a4f5-9ee7111fe6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7d612d-bd14-4c19-8f52-a88fe86335d1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40b6cbe-c25b-4cd7-93bb-8969399d0a5a}" ma:internalName="TaxCatchAll" ma:showField="CatchAllData" ma:web="287d612d-bd14-4c19-8f52-a88fe86335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2043D4-E969-44D9-8D8D-E78334CD4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79b9cd-6c53-4ee0-9d2a-ac7b4b9fa5cf"/>
    <ds:schemaRef ds:uri="287d612d-bd14-4c19-8f52-a88fe86335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E3A523-7EB6-4FD1-8642-517F79C2F0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5148</TotalTime>
  <Words>363</Words>
  <Application>Microsoft Macintosh PowerPoint</Application>
  <PresentationFormat>On-screen Show (16:9)</PresentationFormat>
  <Paragraphs>81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MS PGothic</vt:lpstr>
      <vt:lpstr>Aptos</vt:lpstr>
      <vt:lpstr>Arial</vt:lpstr>
      <vt:lpstr>Wingdings 2</vt:lpstr>
      <vt:lpstr>ヒラギノ角ゴ Pro W3</vt:lpstr>
      <vt:lpstr>CRF_2006_background</vt:lpstr>
      <vt:lpstr>PowerPoint Presentation</vt:lpstr>
      <vt:lpstr>Disclosure of Relevant Financial Relationships</vt:lpstr>
      <vt:lpstr>Text Slide – Titles</vt:lpstr>
      <vt:lpstr>Disclosure of Relevant Financial Relationships</vt:lpstr>
      <vt:lpstr>Charts Slide</vt:lpstr>
      <vt:lpstr>Table Slide</vt:lpstr>
      <vt:lpstr>Conclusion/Summary/Take-home Message</vt:lpstr>
    </vt:vector>
  </TitlesOfParts>
  <Company>CRF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Detrimental Impact of Chronic Renal Insufficiency</dc:title>
  <dc:creator>jzuccardy</dc:creator>
  <cp:lastModifiedBy>Jessica Colonna</cp:lastModifiedBy>
  <cp:revision>301</cp:revision>
  <dcterms:created xsi:type="dcterms:W3CDTF">2015-03-17T14:58:49Z</dcterms:created>
  <dcterms:modified xsi:type="dcterms:W3CDTF">2026-03-03T21:14:09Z</dcterms:modified>
</cp:coreProperties>
</file>