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10"/>
  </p:notesMasterIdLst>
  <p:handoutMasterIdLst>
    <p:handoutMasterId r:id="rId11"/>
  </p:handoutMasterIdLst>
  <p:sldIdLst>
    <p:sldId id="432" r:id="rId4"/>
    <p:sldId id="425" r:id="rId5"/>
    <p:sldId id="431" r:id="rId6"/>
    <p:sldId id="417" r:id="rId7"/>
    <p:sldId id="419" r:id="rId8"/>
    <p:sldId id="420" r:id="rId9"/>
  </p:sldIdLst>
  <p:sldSz cx="9144000" cy="5143500" type="screen16x9"/>
  <p:notesSz cx="7086600" cy="93726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1637"/>
    <a:srgbClr val="075090"/>
    <a:srgbClr val="00E3FF"/>
    <a:srgbClr val="FF9C15"/>
    <a:srgbClr val="315575"/>
    <a:srgbClr val="0A2D74"/>
    <a:srgbClr val="4A5F6F"/>
    <a:srgbClr val="011D32"/>
    <a:srgbClr val="002E4B"/>
    <a:srgbClr val="FEB9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71" autoAdjust="0"/>
    <p:restoredTop sz="93973" autoAdjust="0"/>
  </p:normalViewPr>
  <p:slideViewPr>
    <p:cSldViewPr snapToGrid="0">
      <p:cViewPr varScale="1">
        <p:scale>
          <a:sx n="159" d="100"/>
          <a:sy n="159" d="100"/>
        </p:scale>
        <p:origin x="1384" y="184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432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ags" Target="tags/tag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88951690586734E-2"/>
          <c:y val="0.16307199291322749"/>
          <c:w val="0.92074592074592077"/>
          <c:h val="0.51868826974751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Item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0134937488082379E-3"/>
                  <c:y val="1.18756369192283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92-4304-BF8D-ED66D3BD7B7D}"/>
                </c:ext>
              </c:extLst>
            </c:dLbl>
            <c:dLbl>
              <c:idx val="1"/>
              <c:layout>
                <c:manualLayout>
                  <c:x val="1.1618260718844922E-3"/>
                  <c:y val="1.45670469467099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92-4304-BF8D-ED66D3BD7B7D}"/>
                </c:ext>
              </c:extLst>
            </c:dLbl>
            <c:dLbl>
              <c:idx val="2"/>
              <c:layout>
                <c:manualLayout>
                  <c:x val="3.1043382539117656E-3"/>
                  <c:y val="1.65252087331876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3.4</c:v>
                </c:pt>
                <c:pt idx="1">
                  <c:v>26.3</c:v>
                </c:pt>
                <c:pt idx="2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92-4304-BF8D-ED66D3BD7B7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Item 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3649501971249092E-4"/>
                  <c:y val="2.50812349105104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92-4304-BF8D-ED66D3BD7B7D}"/>
                </c:ext>
              </c:extLst>
            </c:dLbl>
            <c:dLbl>
              <c:idx val="1"/>
              <c:layout>
                <c:manualLayout>
                  <c:x val="2.7158296737910806E-3"/>
                  <c:y val="3.97498496366354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2-4304-BF8D-ED66D3BD7B7D}"/>
                </c:ext>
              </c:extLst>
            </c:dLbl>
            <c:dLbl>
              <c:idx val="2"/>
              <c:layout>
                <c:manualLayout>
                  <c:x val="2.3273395248162012E-3"/>
                  <c:y val="5.44216208082447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28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892-4304-BF8D-ED66D3BD7B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Item C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29</c:v>
                </c:pt>
                <c:pt idx="2">
                  <c:v>45.3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892-4304-BF8D-ED66D3BD7B7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Item D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7</c:v>
                </c:pt>
                <c:pt idx="1">
                  <c:v>35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892-4304-BF8D-ED66D3BD7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8"/>
        <c:axId val="411340792"/>
        <c:axId val="411340008"/>
      </c:barChart>
      <c:catAx>
        <c:axId val="411340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4113400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340008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411340792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13552694661970108"/>
          <c:y val="0.84427684155726634"/>
          <c:w val="0.75188959905116459"/>
          <c:h val="9.0464547677261628E-2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600">
          <a:solidFill>
            <a:schemeClr val="bg2"/>
          </a:solidFill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0.0668</cdr:x>
      <cdr:y>0</cdr:y>
    </cdr:from>
    <cdr:to>
      <cdr:x>0.0668</cdr:x>
      <cdr:y>0.69921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DD21BF2-DC12-F34F-5663-E440E8A7EE60}"/>
            </a:ext>
          </a:extLst>
        </cdr:cNvPr>
        <cdr:cNvCxnSpPr/>
      </cdr:nvCxnSpPr>
      <cdr:spPr bwMode="auto">
        <a:xfrm xmlns:a="http://schemas.openxmlformats.org/drawingml/2006/main">
          <a:off x="506743" y="0"/>
          <a:ext cx="0" cy="2410865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39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5A78E-7A75-41F7-A7EA-2038E6AD6D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/>
                <a:cs typeface="ヒラギノ角ゴ Pro W3"/>
              </a:rPr>
              <a:pPr marL="0" marR="0" lvl="0" indent="0" algn="r" defTabSz="939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/>
              <a:cs typeface="ヒラギノ角ゴ Pro W3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4725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025" y="4451350"/>
            <a:ext cx="5670550" cy="4217988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7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3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3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70644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1CE614-F196-4BA2-8350-BC57E835D810}" type="slidenum">
              <a:rPr lang="en-US" smtClean="0">
                <a:ea typeface="ヒラギノ角ゴ Pro W3"/>
                <a:cs typeface="ヒラギノ角ゴ Pro W3"/>
              </a:rPr>
              <a:pPr/>
              <a:t>4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E08F1729-A916-46E1-ACFE-D500AD0D2731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4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7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EF0166-5145-4BB5-B825-0B7A11435F04}" type="slidenum">
              <a:rPr lang="en-US" smtClean="0">
                <a:ea typeface="ヒラギノ角ゴ Pro W3"/>
                <a:cs typeface="ヒラギノ角ゴ Pro W3"/>
              </a:rPr>
              <a:pPr/>
              <a:t>5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73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91D6119-4B90-FFA2-0A64-401F869136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065" y="2042230"/>
            <a:ext cx="7628720" cy="731939"/>
          </a:xfrm>
        </p:spPr>
        <p:txBody>
          <a:bodyPr/>
          <a:lstStyle>
            <a:lvl1pPr algn="l">
              <a:defRPr sz="4400" baseline="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065" y="3106662"/>
            <a:ext cx="7546888" cy="709362"/>
          </a:xfrm>
        </p:spPr>
        <p:txBody>
          <a:bodyPr/>
          <a:lstStyle>
            <a:lvl1pPr marL="0" indent="0">
              <a:buFontTx/>
              <a:buNone/>
              <a:defRPr sz="2800" b="1" i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7DD1F6-C1BE-ADD4-E649-2D8196F7DD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048" y="4228832"/>
            <a:ext cx="1040772" cy="50031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6D0FFA2-4564-5C7D-4537-A00833C43E80}"/>
              </a:ext>
            </a:extLst>
          </p:cNvPr>
          <p:cNvSpPr/>
          <p:nvPr userDrawn="1"/>
        </p:nvSpPr>
        <p:spPr bwMode="auto">
          <a:xfrm flipV="1">
            <a:off x="467065" y="2954442"/>
            <a:ext cx="3981684" cy="20117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-11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628423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6598"/>
            <a:ext cx="7589837" cy="484748"/>
          </a:xfrm>
        </p:spPr>
        <p:txBody>
          <a:bodyPr lIns="0" rIns="0" anchor="ctr">
            <a:spAutoFit/>
          </a:bodyPr>
          <a:lstStyle>
            <a:lvl1pPr>
              <a:lnSpc>
                <a:spcPct val="85000"/>
              </a:lnSpc>
              <a:defRPr sz="30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>
                  <a:lumMod val="60000"/>
                  <a:lumOff val="40000"/>
                </a:schemeClr>
              </a:buClr>
              <a:defRPr sz="2100" baseline="0"/>
            </a:lvl1pPr>
            <a:lvl2pPr>
              <a:buClr>
                <a:schemeClr val="accent2">
                  <a:lumMod val="60000"/>
                  <a:lumOff val="40000"/>
                </a:schemeClr>
              </a:buClr>
              <a:defRPr sz="1800" baseline="0"/>
            </a:lvl2pPr>
            <a:lvl3pPr>
              <a:buClr>
                <a:schemeClr val="accent2">
                  <a:lumMod val="60000"/>
                  <a:lumOff val="40000"/>
                </a:schemeClr>
              </a:buClr>
              <a:defRPr sz="1600" baseline="0"/>
            </a:lvl3pPr>
            <a:lvl4pPr>
              <a:buClr>
                <a:schemeClr val="accent2">
                  <a:lumMod val="60000"/>
                  <a:lumOff val="40000"/>
                </a:schemeClr>
              </a:buClr>
              <a:defRPr sz="1400" baseline="0"/>
            </a:lvl4pPr>
            <a:lvl5pPr>
              <a:buClr>
                <a:schemeClr val="accent2">
                  <a:lumMod val="60000"/>
                  <a:lumOff val="40000"/>
                </a:schemeClr>
              </a:buClr>
              <a:defRPr sz="12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4" y="116681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09663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400D4F-CECC-C1DB-8231-FF67D96C7C5F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8946" y="4555953"/>
            <a:ext cx="1025912" cy="493168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 b="1" baseline="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SzPct val="110000"/>
        <a:buChar char="•"/>
        <a:defRPr sz="21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SzPct val="70000"/>
        <a:buFont typeface="Wingdings 2" pitchFamily="18" charset="2"/>
        <a:buChar char="¡"/>
        <a:defRPr sz="1800" b="0" baseline="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Char char="•"/>
        <a:defRPr sz="1600" b="0" baseline="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Char char="–"/>
        <a:defRPr sz="1400" b="0" baseline="0">
          <a:solidFill>
            <a:schemeClr val="tx1"/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Char char="»"/>
        <a:defRPr sz="1200" b="0" baseline="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683C7655-E11C-681F-D268-8689981B0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63" y="3078318"/>
            <a:ext cx="8103402" cy="103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800" b="1" kern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ptos" panose="020B0004020202020204" pitchFamily="34" charset="0"/>
              </a:rPr>
              <a:t>Faculty Name, Degree(s)</a:t>
            </a:r>
            <a:br>
              <a:rPr lang="en-US" sz="2800" b="1" kern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ptos" panose="020B0004020202020204" pitchFamily="34" charset="0"/>
              </a:rPr>
            </a:br>
            <a:r>
              <a:rPr lang="en-US" sz="2400" kern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ptos" panose="020B0004020202020204" pitchFamily="34" charset="0"/>
              </a:rPr>
              <a:t>(Insert Name and Credentials)</a:t>
            </a:r>
            <a:endParaRPr lang="en-US" sz="2800" kern="0" dirty="0">
              <a:solidFill>
                <a:schemeClr val="accent1">
                  <a:lumMod val="60000"/>
                  <a:lumOff val="4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EF4BA15-523F-E04C-C49F-BA0CE7D9D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63" y="1361998"/>
            <a:ext cx="7879542" cy="1317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4800" i="0" kern="0" dirty="0">
                <a:latin typeface="Aptos" panose="020B0004020202020204" pitchFamily="34" charset="0"/>
                <a:cs typeface="Calibri" panose="020F0502020204030204" pitchFamily="34" charset="0"/>
              </a:rPr>
              <a:t>Presentation Title</a:t>
            </a:r>
          </a:p>
          <a:p>
            <a:pPr algn="l" eaLnBrk="1" hangingPunct="1"/>
            <a: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  <a:t>(Insert Presentation Title)</a:t>
            </a:r>
            <a:endParaRPr lang="en-US" sz="44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0662BE-934E-67AD-28D1-CE0187EAC709}"/>
              </a:ext>
            </a:extLst>
          </p:cNvPr>
          <p:cNvSpPr/>
          <p:nvPr/>
        </p:nvSpPr>
        <p:spPr bwMode="auto">
          <a:xfrm flipV="1">
            <a:off x="467065" y="1272003"/>
            <a:ext cx="499374" cy="18288"/>
          </a:xfrm>
          <a:prstGeom prst="rect">
            <a:avLst/>
          </a:prstGeom>
          <a:solidFill>
            <a:srgbClr val="EE293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-11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096320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1943100" y="1458516"/>
            <a:ext cx="4457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S PGothic" pitchFamily="34" charset="-128"/>
              <a:cs typeface="ヒラギノ角ゴ Pro W3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837869"/>
            <a:ext cx="8383588" cy="3086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2100" dirty="0"/>
              <a:t>I, [insert name] DO NOT have any financial relationships to disclose</a:t>
            </a:r>
            <a:r>
              <a:rPr lang="en-US" dirty="0"/>
              <a:t>.</a:t>
            </a:r>
            <a:endParaRPr lang="en-US" sz="2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554A4-7100-4BF9-B7FC-2BD0554CE812}"/>
              </a:ext>
            </a:extLst>
          </p:cNvPr>
          <p:cNvSpPr txBox="1"/>
          <p:nvPr/>
        </p:nvSpPr>
        <p:spPr>
          <a:xfrm>
            <a:off x="2902419" y="4749762"/>
            <a:ext cx="3645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/>
              <a:cs typeface="Arial" charset="0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272F9D8-B0A3-47D2-38F1-2008ECB9B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521" y="129913"/>
            <a:ext cx="8703164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Disclosure of Relevant Financial Relationships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432" y="807419"/>
            <a:ext cx="8244968" cy="9929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Within the prior 24 months, I have had a financial relationship with </a:t>
            </a:r>
            <a:br>
              <a:rPr lang="en-US" sz="2000" dirty="0"/>
            </a:br>
            <a:r>
              <a:rPr lang="en-US" sz="2000" dirty="0"/>
              <a:t>a company producing, marketing, selling, re-selling, or distributing healthcare products used by or on patients: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752164"/>
              </p:ext>
            </p:extLst>
          </p:nvPr>
        </p:nvGraphicFramePr>
        <p:xfrm>
          <a:off x="767593" y="1941466"/>
          <a:ext cx="7450138" cy="1973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8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981"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+mn-lt"/>
                        </a:rPr>
                        <a:t>Nature of Financial</a:t>
                      </a:r>
                      <a:r>
                        <a:rPr lang="en-US" sz="1400" u="sng" baseline="0" dirty="0">
                          <a:solidFill>
                            <a:schemeClr val="tx1"/>
                          </a:solidFill>
                          <a:latin typeface="+mn-lt"/>
                        </a:rPr>
                        <a:t> Relationship</a:t>
                      </a:r>
                      <a:endParaRPr lang="en-US" sz="1400" u="sng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+mn-lt"/>
                        </a:rPr>
                        <a:t>Ineligible Company</a:t>
                      </a: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Grant/Research Support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Consultant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Fees/Honoraria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Individual Stock(s)/Stock Options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Royalties/Patent Beneficiary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Executive Role/Ownership Interest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Other Financial Benefit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339521" y="129913"/>
            <a:ext cx="8703164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Disclosure of Relevant Financial Relationships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FFAE31-1D81-4333-A0C9-CB6557031261}"/>
              </a:ext>
            </a:extLst>
          </p:cNvPr>
          <p:cNvSpPr txBox="1"/>
          <p:nvPr/>
        </p:nvSpPr>
        <p:spPr>
          <a:xfrm>
            <a:off x="2475122" y="4663245"/>
            <a:ext cx="40350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All Relevant Financial Relationships have been mitigated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</a:t>
            </a:r>
          </a:p>
        </p:txBody>
      </p:sp>
    </p:spTree>
    <p:extLst>
      <p:ext uri="{BB962C8B-B14F-4D97-AF65-F5344CB8AC3E}">
        <p14:creationId xmlns:p14="http://schemas.microsoft.com/office/powerpoint/2010/main" val="312763863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7387" y="118705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Text Slide – Titles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97304" y="1110384"/>
            <a:ext cx="8231188" cy="3086100"/>
          </a:xfrm>
        </p:spPr>
        <p:txBody>
          <a:bodyPr/>
          <a:lstStyle/>
          <a:p>
            <a:pPr marL="214313" indent="-214313" eaLnBrk="1" hangingPunct="1">
              <a:buClr>
                <a:schemeClr val="accent2"/>
              </a:buClr>
            </a:pPr>
            <a:r>
              <a:rPr lang="en-US" dirty="0">
                <a:solidFill>
                  <a:schemeClr val="accent2"/>
                </a:solidFill>
              </a:rPr>
              <a:t>Orange </a:t>
            </a:r>
            <a:r>
              <a:rPr lang="en-US" sz="2100" dirty="0"/>
              <a:t>can be used as a highlight color</a:t>
            </a:r>
          </a:p>
          <a:p>
            <a:pPr marL="214313" indent="-214313" eaLnBrk="1" hangingPunct="1">
              <a:buClr>
                <a:schemeClr val="accent2"/>
              </a:buClr>
            </a:pPr>
            <a:r>
              <a:rPr lang="en-US" sz="2100" i="1" dirty="0"/>
              <a:t>Italics</a:t>
            </a:r>
            <a:r>
              <a:rPr lang="en-US" sz="2100" dirty="0"/>
              <a:t> are better to emphasize words rather than underline</a:t>
            </a:r>
          </a:p>
          <a:p>
            <a:pPr marL="214313" indent="-214313" eaLnBrk="1" hangingPunct="1">
              <a:buClr>
                <a:schemeClr val="accent2"/>
              </a:buClr>
            </a:pPr>
            <a:r>
              <a:rPr lang="en-US" sz="2100" dirty="0"/>
              <a:t>Line spacing should be 1 Line with 0.3 before each paragraph</a:t>
            </a:r>
          </a:p>
          <a:p>
            <a:pPr marL="214313" indent="-214313" eaLnBrk="1" hangingPunct="1">
              <a:buClr>
                <a:schemeClr val="accent2"/>
              </a:buClr>
            </a:pPr>
            <a:r>
              <a:rPr lang="en-US" sz="2100" dirty="0"/>
              <a:t>Set the slide transition to wipe right</a:t>
            </a:r>
          </a:p>
          <a:p>
            <a:pPr marL="214313" indent="-214313" eaLnBrk="1" hangingPunct="1">
              <a:buClr>
                <a:schemeClr val="accent2"/>
              </a:buClr>
            </a:pPr>
            <a:r>
              <a:rPr lang="en-US" sz="2100" dirty="0"/>
              <a:t>Remove unnecessary animations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  <p:graphicFrame>
        <p:nvGraphicFramePr>
          <p:cNvPr id="13" name="Object 62">
            <a:extLst>
              <a:ext uri="{FF2B5EF4-FFF2-40B4-BE49-F238E27FC236}">
                <a16:creationId xmlns:a16="http://schemas.microsoft.com/office/drawing/2014/main" id="{EEB0BFC3-AEF6-42E6-BCEC-209EA5EFF7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427137"/>
              </p:ext>
            </p:extLst>
          </p:nvPr>
        </p:nvGraphicFramePr>
        <p:xfrm>
          <a:off x="787393" y="1223759"/>
          <a:ext cx="7586133" cy="344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 Box 76"/>
          <p:cNvSpPr txBox="1">
            <a:spLocks noChangeArrowheads="1"/>
          </p:cNvSpPr>
          <p:nvPr/>
        </p:nvSpPr>
        <p:spPr bwMode="invGray">
          <a:xfrm>
            <a:off x="6413998" y="1065205"/>
            <a:ext cx="1291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cs typeface="ヒラギノ角ゴ Pro W3"/>
                <a:sym typeface="Symbol" pitchFamily="18" charset="2"/>
              </a:rPr>
              <a:t>p = 0.125</a:t>
            </a:r>
            <a:endParaRPr lang="en-US" sz="1600" dirty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8" name="Text Box 76"/>
          <p:cNvSpPr txBox="1">
            <a:spLocks noChangeArrowheads="1"/>
          </p:cNvSpPr>
          <p:nvPr/>
        </p:nvSpPr>
        <p:spPr bwMode="invGray">
          <a:xfrm>
            <a:off x="4009769" y="1681950"/>
            <a:ext cx="12775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cs typeface="ヒラギノ角ゴ Pro W3"/>
                <a:sym typeface="Symbol" pitchFamily="18" charset="2"/>
              </a:rPr>
              <a:t>p = NS</a:t>
            </a:r>
            <a:endParaRPr lang="en-US" sz="1600" dirty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invGray">
          <a:xfrm>
            <a:off x="1651610" y="2708107"/>
            <a:ext cx="1552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cs typeface="ヒラギノ角ゴ Pro W3"/>
                <a:sym typeface="Symbol" pitchFamily="18" charset="2"/>
              </a:rPr>
              <a:t>p = 0.001</a:t>
            </a:r>
            <a:endParaRPr lang="en-US" sz="1600" dirty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0" name="Text Box 76"/>
          <p:cNvSpPr txBox="1">
            <a:spLocks noChangeArrowheads="1"/>
          </p:cNvSpPr>
          <p:nvPr/>
        </p:nvSpPr>
        <p:spPr bwMode="invGray">
          <a:xfrm rot="16200000">
            <a:off x="131003" y="2374003"/>
            <a:ext cx="1552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0" dirty="0">
                <a:solidFill>
                  <a:schemeClr val="tx1"/>
                </a:solidFill>
                <a:ea typeface="MS PGothic" pitchFamily="34" charset="-128"/>
                <a:sym typeface="Symbol" pitchFamily="18" charset="2"/>
              </a:rPr>
              <a:t>Axis Title</a:t>
            </a:r>
            <a:endParaRPr lang="en-US" i="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922F25-7B1D-D118-4F27-5250358E2E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7387" y="167323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Chart Slide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CE2755-1090-1F15-6BBA-D7F0D8AFF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2999" y="629118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  <a:cs typeface="ヒラギノ角ゴ Pro W3"/>
              </a:rPr>
              <a:t>Subtitle text 18 pt Bold Ital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>
          <a:xfrm>
            <a:off x="687387" y="167323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/>
              <a:t>Table Slide</a:t>
            </a:r>
          </a:p>
        </p:txBody>
      </p:sp>
      <p:graphicFrame>
        <p:nvGraphicFramePr>
          <p:cNvPr id="53760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474701"/>
              </p:ext>
            </p:extLst>
          </p:nvPr>
        </p:nvGraphicFramePr>
        <p:xfrm>
          <a:off x="474133" y="1102647"/>
          <a:ext cx="8290561" cy="3168870"/>
        </p:xfrm>
        <a:graphic>
          <a:graphicData uri="http://schemas.openxmlformats.org/drawingml/2006/table">
            <a:tbl>
              <a:tblPr/>
              <a:tblGrid>
                <a:gridCol w="4499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DCA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381 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Stent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372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Late loss (mm)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Binary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restenosis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26.7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Optimal DCA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16.2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0.39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TVR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12-Month TVF </a:t>
                      </a:r>
                      <a:b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(death, MI, TVR)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21.5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0.48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632" name="Rectangle 4"/>
          <p:cNvSpPr>
            <a:spLocks noChangeArrowheads="1"/>
          </p:cNvSpPr>
          <p:nvPr/>
        </p:nvSpPr>
        <p:spPr bwMode="auto">
          <a:xfrm>
            <a:off x="1142999" y="629118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  <a:cs typeface="ヒラギノ角ゴ Pro W3"/>
              </a:rPr>
              <a:t>Subtitle text 18 pt Bold Ital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A5E139C3-CBC9-49F4-8E4B-23982BB7C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NYV">
      <a:dk1>
        <a:srgbClr val="031637"/>
      </a:dk1>
      <a:lt1>
        <a:srgbClr val="FFFFFF"/>
      </a:lt1>
      <a:dk2>
        <a:srgbClr val="050B36"/>
      </a:dk2>
      <a:lt2>
        <a:srgbClr val="0B20CE"/>
      </a:lt2>
      <a:accent1>
        <a:srgbClr val="3E80FC"/>
      </a:accent1>
      <a:accent2>
        <a:srgbClr val="FA6400"/>
      </a:accent2>
      <a:accent3>
        <a:srgbClr val="0A20CD"/>
      </a:accent3>
      <a:accent4>
        <a:srgbClr val="00C2B9"/>
      </a:accent4>
      <a:accent5>
        <a:srgbClr val="4FBAE8"/>
      </a:accent5>
      <a:accent6>
        <a:srgbClr val="060A35"/>
      </a:accent6>
      <a:hlink>
        <a:srgbClr val="3E7FFC"/>
      </a:hlink>
      <a:folHlink>
        <a:srgbClr val="F96400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5" ma:contentTypeDescription="Create a new document." ma:contentTypeScope="" ma:versionID="54a1a1cc626388867122fb5edf02a1c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43bcec7bd93c85629421f1d1158e936a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2043D4-E969-44D9-8D8D-E78334CD4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9b9cd-6c53-4ee0-9d2a-ac7b4b9fa5cf"/>
    <ds:schemaRef ds:uri="287d612d-bd14-4c19-8f52-a88fe86335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5234</TotalTime>
  <Words>494</Words>
  <Application>Microsoft Macintosh PowerPoint</Application>
  <PresentationFormat>On-screen Show (16:9)</PresentationFormat>
  <Paragraphs>84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PGothic</vt:lpstr>
      <vt:lpstr>Aptos</vt:lpstr>
      <vt:lpstr>Arial</vt:lpstr>
      <vt:lpstr>Wingdings 2</vt:lpstr>
      <vt:lpstr>ヒラギノ角ゴ Pro W3</vt:lpstr>
      <vt:lpstr>CRF_2006_background</vt:lpstr>
      <vt:lpstr>PowerPoint Presentation</vt:lpstr>
      <vt:lpstr>PowerPoint Presentation</vt:lpstr>
      <vt:lpstr>PowerPoint Presentation</vt:lpstr>
      <vt:lpstr>Text Slide – Titles</vt:lpstr>
      <vt:lpstr>Chart Slide</vt:lpstr>
      <vt:lpstr>Table Slide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Jessica Colonna</cp:lastModifiedBy>
  <cp:revision>324</cp:revision>
  <dcterms:created xsi:type="dcterms:W3CDTF">2015-03-17T14:58:49Z</dcterms:created>
  <dcterms:modified xsi:type="dcterms:W3CDTF">2026-06-18T16:25:08Z</dcterms:modified>
</cp:coreProperties>
</file>