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0"/>
  </p:notesMasterIdLst>
  <p:handoutMasterIdLst>
    <p:handoutMasterId r:id="rId11"/>
  </p:handoutMasterIdLst>
  <p:sldIdLst>
    <p:sldId id="432" r:id="rId4"/>
    <p:sldId id="425" r:id="rId5"/>
    <p:sldId id="431" r:id="rId6"/>
    <p:sldId id="417" r:id="rId7"/>
    <p:sldId id="419" r:id="rId8"/>
    <p:sldId id="420" r:id="rId9"/>
  </p:sldIdLst>
  <p:sldSz cx="9144000" cy="5143500" type="screen16x9"/>
  <p:notesSz cx="7086600" cy="93726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637"/>
    <a:srgbClr val="075090"/>
    <a:srgbClr val="00E3FF"/>
    <a:srgbClr val="FF9C15"/>
    <a:srgbClr val="315575"/>
    <a:srgbClr val="0A2D74"/>
    <a:srgbClr val="4A5F6F"/>
    <a:srgbClr val="011D32"/>
    <a:srgbClr val="002E4B"/>
    <a:srgbClr val="FEB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39" autoAdjust="0"/>
    <p:restoredTop sz="93878" autoAdjust="0"/>
  </p:normalViewPr>
  <p:slideViewPr>
    <p:cSldViewPr snapToGrid="0">
      <p:cViewPr varScale="1">
        <p:scale>
          <a:sx n="160" d="100"/>
          <a:sy n="160" d="100"/>
        </p:scale>
        <p:origin x="1248" y="176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>
          <a:solidFill>
            <a:schemeClr val="bg2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surgeons looking at a network&#10;&#10;AI-generated content may be incorrect.">
            <a:extLst>
              <a:ext uri="{FF2B5EF4-FFF2-40B4-BE49-F238E27FC236}">
                <a16:creationId xmlns:a16="http://schemas.microsoft.com/office/drawing/2014/main" id="{4C356548-BCBC-C40E-E6B4-3E58B601C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2BA46F-0F02-8778-1332-3CB2DC854C90}"/>
              </a:ext>
            </a:extLst>
          </p:cNvPr>
          <p:cNvSpPr/>
          <p:nvPr userDrawn="1"/>
        </p:nvSpPr>
        <p:spPr bwMode="auto">
          <a:xfrm>
            <a:off x="1" y="0"/>
            <a:ext cx="9143999" cy="5143500"/>
          </a:xfrm>
          <a:prstGeom prst="rect">
            <a:avLst/>
          </a:prstGeom>
          <a:gradFill>
            <a:gsLst>
              <a:gs pos="100000">
                <a:schemeClr val="bg1">
                  <a:alpha val="19844"/>
                </a:schemeClr>
              </a:gs>
              <a:gs pos="0">
                <a:schemeClr val="bg1">
                  <a:alpha val="85000"/>
                </a:schemeClr>
              </a:gs>
            </a:gsLst>
            <a:lin ang="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7"/>
            <a:ext cx="7769225" cy="1581459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7DD1F6-C1BE-ADD4-E649-2D8196F7DD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816" y="3811335"/>
            <a:ext cx="2280424" cy="10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60000"/>
                  <a:lumOff val="40000"/>
                </a:schemeClr>
              </a:buClr>
              <a:defRPr sz="2100" baseline="0"/>
            </a:lvl1pPr>
            <a:lvl2pPr>
              <a:buClr>
                <a:schemeClr val="accent2">
                  <a:lumMod val="60000"/>
                  <a:lumOff val="40000"/>
                </a:schemeClr>
              </a:buClr>
              <a:defRPr sz="1800" baseline="0"/>
            </a:lvl2pPr>
            <a:lvl3pPr>
              <a:buClr>
                <a:schemeClr val="accent2">
                  <a:lumMod val="60000"/>
                  <a:lumOff val="40000"/>
                </a:schemeClr>
              </a:buClr>
              <a:defRPr sz="1600" baseline="0"/>
            </a:lvl3pPr>
            <a:lvl4pPr>
              <a:buClr>
                <a:schemeClr val="accent2">
                  <a:lumMod val="60000"/>
                  <a:lumOff val="40000"/>
                </a:schemeClr>
              </a:buClr>
              <a:defRPr sz="1400" baseline="0"/>
            </a:lvl4pPr>
            <a:lvl5pPr>
              <a:buClr>
                <a:schemeClr val="accent2">
                  <a:lumMod val="60000"/>
                  <a:lumOff val="40000"/>
                </a:schemeClr>
              </a:buCl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5" y="373156"/>
            <a:ext cx="8103401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000" i="0" kern="0" dirty="0">
                <a:latin typeface="Aptos" panose="020B0004020202020204" pitchFamily="34" charset="0"/>
                <a:cs typeface="Calibri" panose="020F0502020204030204" pitchFamily="34" charset="0"/>
              </a:rPr>
              <a:t>New York Valves 2026 Template Title: 40 pt Aptos Bold, </a:t>
            </a:r>
            <a:r>
              <a:rPr lang="en-US" sz="4000" i="0" kern="0" dirty="0">
                <a:latin typeface="Aptos" panose="020B0004020202020204" pitchFamily="34" charset="0"/>
              </a:rPr>
              <a:t>Lorem Ipsum Dolor Sit</a:t>
            </a:r>
            <a:endParaRPr lang="en-US" sz="40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837869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/>
              <a:t>I, [insert name] DO NOT have any financial relationships to disclose</a:t>
            </a:r>
            <a:r>
              <a:rPr lang="en-US" dirty="0"/>
              <a:t>.</a:t>
            </a:r>
            <a:endParaRPr lang="en-US" sz="21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272F9D8-B0A3-47D2-38F1-2008ECB9B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Disclosure of Relevant Financial Relationships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Within the prior 24 months, I have had a financial relationship with </a:t>
            </a:r>
            <a:br>
              <a:rPr lang="en-US" sz="2000" dirty="0"/>
            </a:br>
            <a:r>
              <a:rPr lang="en-US" sz="2000" dirty="0"/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752164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tx1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accent2"/>
              </a:buClr>
            </a:pPr>
            <a:r>
              <a:rPr lang="en-US" dirty="0">
                <a:solidFill>
                  <a:schemeClr val="accent2"/>
                </a:solidFill>
              </a:rPr>
              <a:t>Orange </a:t>
            </a:r>
            <a:r>
              <a:rPr lang="en-US" sz="2100" dirty="0"/>
              <a:t>can be used as a highlight color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Set the slide transition to wipe right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427137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tx1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922F25-7B1D-D118-4F27-5250358E2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Chart Slide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CE2755-1090-1F15-6BBA-D7F0D8AFF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/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74701"/>
              </p:ext>
            </p:extLst>
          </p:nvPr>
        </p:nvGraphicFramePr>
        <p:xfrm>
          <a:off x="474133" y="1102647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NYV">
      <a:dk1>
        <a:srgbClr val="031637"/>
      </a:dk1>
      <a:lt1>
        <a:srgbClr val="FFFFFF"/>
      </a:lt1>
      <a:dk2>
        <a:srgbClr val="050B36"/>
      </a:dk2>
      <a:lt2>
        <a:srgbClr val="0B20CE"/>
      </a:lt2>
      <a:accent1>
        <a:srgbClr val="3E80FC"/>
      </a:accent1>
      <a:accent2>
        <a:srgbClr val="FA6400"/>
      </a:accent2>
      <a:accent3>
        <a:srgbClr val="0A20CD"/>
      </a:accent3>
      <a:accent4>
        <a:srgbClr val="00C2B9"/>
      </a:accent4>
      <a:accent5>
        <a:srgbClr val="4FBAE8"/>
      </a:accent5>
      <a:accent6>
        <a:srgbClr val="060A35"/>
      </a:accent6>
      <a:hlink>
        <a:srgbClr val="3E7FFC"/>
      </a:hlink>
      <a:folHlink>
        <a:srgbClr val="F96400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5215</TotalTime>
  <Words>501</Words>
  <Application>Microsoft Macintosh PowerPoint</Application>
  <PresentationFormat>On-screen Show (16:9)</PresentationFormat>
  <Paragraphs>85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 Slide</vt:lpstr>
      <vt:lpstr>Table Slide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302</cp:revision>
  <dcterms:created xsi:type="dcterms:W3CDTF">2015-03-17T14:58:49Z</dcterms:created>
  <dcterms:modified xsi:type="dcterms:W3CDTF">2025-09-26T15:52:05Z</dcterms:modified>
</cp:coreProperties>
</file>