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3"/>
  </p:sldMasterIdLst>
  <p:notesMasterIdLst>
    <p:notesMasterId r:id="rId11"/>
  </p:notesMasterIdLst>
  <p:handoutMasterIdLst>
    <p:handoutMasterId r:id="rId12"/>
  </p:handoutMasterIdLst>
  <p:sldIdLst>
    <p:sldId id="432" r:id="rId4"/>
    <p:sldId id="425" r:id="rId5"/>
    <p:sldId id="431" r:id="rId6"/>
    <p:sldId id="417" r:id="rId7"/>
    <p:sldId id="419" r:id="rId8"/>
    <p:sldId id="420" r:id="rId9"/>
    <p:sldId id="433" r:id="rId10"/>
  </p:sldIdLst>
  <p:sldSz cx="9144000" cy="5143500" type="screen16x9"/>
  <p:notesSz cx="7086600" cy="93726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b="1" i="1" kern="1200">
        <a:solidFill>
          <a:srgbClr val="FFCC99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2" userDrawn="1">
          <p15:clr>
            <a:srgbClr val="A4A3A4"/>
          </p15:clr>
        </p15:guide>
        <p15:guide id="2" orient="horz" pos="492" userDrawn="1">
          <p15:clr>
            <a:srgbClr val="A4A3A4"/>
          </p15:clr>
        </p15:guide>
        <p15:guide id="3" pos="336" userDrawn="1">
          <p15:clr>
            <a:srgbClr val="A4A3A4"/>
          </p15:clr>
        </p15:guide>
        <p15:guide id="4" pos="5617" userDrawn="1">
          <p15:clr>
            <a:srgbClr val="A4A3A4"/>
          </p15:clr>
        </p15:guide>
        <p15:guide id="5" orient="horz" pos="4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2FEB02-5ADB-3338-145F-A34D1F4D51DE}" name="Tricia Rawh" initials="TR" userId="S::trawh@crf.org::c4602782-72c4-4201-87ff-5f6b4e9b07af" providerId="AD"/>
  <p188:author id="{A59AD692-398F-55F3-5057-565579E37377}" name="Christopher Rugen" initials="CR" userId="S::crugen@crf.org::490d1898-99a5-435a-95a0-ef1b09c76f5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00E3FF"/>
    <a:srgbClr val="315575"/>
    <a:srgbClr val="0A2D74"/>
    <a:srgbClr val="4A5F6F"/>
    <a:srgbClr val="011D32"/>
    <a:srgbClr val="002E4B"/>
    <a:srgbClr val="FEB91A"/>
    <a:srgbClr val="203864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15" autoAdjust="0"/>
    <p:restoredTop sz="94082" autoAdjust="0"/>
  </p:normalViewPr>
  <p:slideViewPr>
    <p:cSldViewPr snapToGrid="0">
      <p:cViewPr varScale="1">
        <p:scale>
          <a:sx n="153" d="100"/>
          <a:sy n="153" d="100"/>
        </p:scale>
        <p:origin x="176" y="288"/>
      </p:cViewPr>
      <p:guideLst>
        <p:guide orient="horz" pos="252"/>
        <p:guide orient="horz" pos="492"/>
        <p:guide pos="336"/>
        <p:guide pos="5617"/>
        <p:guide orient="horz" pos="4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18" Type="http://schemas.microsoft.com/office/2018/10/relationships/authors" Target="author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88951690586734E-2"/>
          <c:y val="0.16307199291322749"/>
          <c:w val="0.92074592074592077"/>
          <c:h val="0.518688269747517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Item 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0134937488082379E-3"/>
                  <c:y val="1.1875636919228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92-4304-BF8D-ED66D3BD7B7D}"/>
                </c:ext>
              </c:extLst>
            </c:dLbl>
            <c:dLbl>
              <c:idx val="1"/>
              <c:layout>
                <c:manualLayout>
                  <c:x val="1.1618260718844922E-3"/>
                  <c:y val="1.45670469467099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92-4304-BF8D-ED66D3BD7B7D}"/>
                </c:ext>
              </c:extLst>
            </c:dLbl>
            <c:dLbl>
              <c:idx val="2"/>
              <c:layout>
                <c:manualLayout>
                  <c:x val="3.1043382539117656E-3"/>
                  <c:y val="1.65252087331876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92-4304-BF8D-ED66D3BD7B7D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373737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3.4</c:v>
                </c:pt>
                <c:pt idx="1">
                  <c:v>26.3</c:v>
                </c:pt>
                <c:pt idx="2">
                  <c:v>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92-4304-BF8D-ED66D3BD7B7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Item 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2.3649501971249092E-4"/>
                  <c:y val="2.50812349105104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92-4304-BF8D-ED66D3BD7B7D}"/>
                </c:ext>
              </c:extLst>
            </c:dLbl>
            <c:dLbl>
              <c:idx val="1"/>
              <c:layout>
                <c:manualLayout>
                  <c:x val="2.7158296737910806E-3"/>
                  <c:y val="3.97498496366354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92-4304-BF8D-ED66D3BD7B7D}"/>
                </c:ext>
              </c:extLst>
            </c:dLbl>
            <c:dLbl>
              <c:idx val="2"/>
              <c:layout>
                <c:manualLayout>
                  <c:x val="2.3273395248162012E-3"/>
                  <c:y val="5.44216208082447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92-4304-BF8D-ED66D3BD7B7D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373737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4</c:v>
                </c:pt>
                <c:pt idx="1">
                  <c:v>28</c:v>
                </c:pt>
                <c:pt idx="2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892-4304-BF8D-ED66D3BD7B7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Item C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373737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5</c:v>
                </c:pt>
                <c:pt idx="1">
                  <c:v>29</c:v>
                </c:pt>
                <c:pt idx="2">
                  <c:v>45.3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892-4304-BF8D-ED66D3BD7B7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Item D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373737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7</c:v>
                </c:pt>
                <c:pt idx="1">
                  <c:v>35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892-4304-BF8D-ED66D3BD7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8"/>
        <c:axId val="411340792"/>
        <c:axId val="411340008"/>
      </c:barChart>
      <c:catAx>
        <c:axId val="411340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373737"/>
            </a:solidFill>
          </a:ln>
        </c:spPr>
        <c:txPr>
          <a:bodyPr rot="0" vert="horz"/>
          <a:lstStyle/>
          <a:p>
            <a:pPr>
              <a:defRPr>
                <a:solidFill>
                  <a:srgbClr val="373737"/>
                </a:solidFill>
              </a:defRPr>
            </a:pPr>
            <a:endParaRPr lang="en-US"/>
          </a:p>
        </c:txPr>
        <c:crossAx val="411340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1340008"/>
        <c:scaling>
          <c:orientation val="minMax"/>
          <c:max val="50"/>
        </c:scaling>
        <c:delete val="1"/>
        <c:axPos val="l"/>
        <c:numFmt formatCode="General" sourceLinked="1"/>
        <c:majorTickMark val="out"/>
        <c:minorTickMark val="none"/>
        <c:tickLblPos val="nextTo"/>
        <c:crossAx val="411340792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rgbClr val="373737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rgbClr val="373737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rgbClr val="373737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rgbClr val="373737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3552694661970108"/>
          <c:y val="0.84427684155726634"/>
          <c:w val="0.75188959905116459"/>
          <c:h val="9.046454767726162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0.0668</cdr:x>
      <cdr:y>0</cdr:y>
    </cdr:from>
    <cdr:to>
      <cdr:x>0.0668</cdr:x>
      <cdr:y>0.69921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2DD21BF2-DC12-F34F-5663-E440E8A7EE60}"/>
            </a:ext>
          </a:extLst>
        </cdr:cNvPr>
        <cdr:cNvCxnSpPr/>
      </cdr:nvCxnSpPr>
      <cdr:spPr bwMode="auto">
        <a:xfrm xmlns:a="http://schemas.openxmlformats.org/drawingml/2006/main">
          <a:off x="506743" y="0"/>
          <a:ext cx="0" cy="2410865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rgbClr val="373737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120BD924-28BB-4ACF-9591-266011CB8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9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83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703263"/>
            <a:ext cx="6248400" cy="3516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6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l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038" tIns="47020" rIns="94038" bIns="47020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 b="0" i="0">
                <a:solidFill>
                  <a:schemeClr val="tx1"/>
                </a:solidFill>
                <a:effectLst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fld id="{FAE678BB-763C-40DF-B781-F9D40CCA7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62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42A8D0-09EC-42FB-90C5-B1D1E1AB5C3A}" type="slidenum">
              <a:rPr lang="en-US" smtClean="0">
                <a:ea typeface="ヒラギノ角ゴ Pro W3"/>
                <a:cs typeface="ヒラギノ角ゴ Pro W3"/>
              </a:rPr>
              <a:pPr/>
              <a:t>0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8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39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F5A78E-7A75-41F7-A7EA-2038E6AD6D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/>
                <a:cs typeface="ヒラギノ角ゴ Pro W3"/>
              </a:rPr>
              <a:pPr marL="0" marR="0" lvl="0" indent="0" algn="r" defTabSz="939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/>
              <a:cs typeface="ヒラギノ角ゴ Pro W3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472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4451350"/>
            <a:ext cx="5670550" cy="4217988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47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3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3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r>
              <a:rPr lang="en-US"/>
              <a:t>This is the </a:t>
            </a:r>
            <a:r>
              <a:rPr lang="en-US" b="1"/>
              <a:t>Bulleted List</a:t>
            </a:r>
            <a:r>
              <a:rPr lang="en-US"/>
              <a:t> slide.</a:t>
            </a:r>
          </a:p>
          <a:p>
            <a:pPr marL="228600" indent="-228600" eaLnBrk="1" hangingPunct="1"/>
            <a:r>
              <a:rPr lang="en-US"/>
              <a:t>To create this particular slide, click the </a:t>
            </a:r>
            <a:r>
              <a:rPr lang="en-US" b="1" i="1"/>
              <a:t>NEW SLIDE</a:t>
            </a:r>
            <a:r>
              <a:rPr lang="en-US"/>
              <a:t> button on your toolbar and choose the </a:t>
            </a:r>
            <a:r>
              <a:rPr lang="en-US" b="1" i="1"/>
              <a:t>BULLETED LIST</a:t>
            </a:r>
            <a:r>
              <a:rPr lang="en-US"/>
              <a:t> format. (Top row, second from left)</a:t>
            </a:r>
          </a:p>
          <a:p>
            <a:pPr marL="228600" indent="-228600" eaLnBrk="1" hangingPunct="1"/>
            <a:r>
              <a:rPr lang="en-US"/>
              <a:t>The </a:t>
            </a:r>
            <a:r>
              <a:rPr lang="en-US" b="1"/>
              <a:t>Sub-Heading</a:t>
            </a:r>
            <a:r>
              <a:rPr lang="en-US"/>
              <a:t> and </a:t>
            </a:r>
            <a:r>
              <a:rPr lang="en-US" b="1"/>
              <a:t>footnote</a:t>
            </a:r>
            <a:r>
              <a:rPr lang="en-US"/>
              <a:t> will not appear when you insert a new slide. If you need either one, copy and paste it from the sample slide.</a:t>
            </a:r>
          </a:p>
          <a:p>
            <a:pPr marL="228600" indent="-228600" eaLnBrk="1" hangingPunct="1"/>
            <a:r>
              <a:rPr lang="en-US"/>
              <a:t>If you choose not to use a </a:t>
            </a:r>
            <a:r>
              <a:rPr lang="en-US" b="1"/>
              <a:t>Sub-Heading</a:t>
            </a:r>
            <a:r>
              <a:rPr lang="en-US"/>
              <a:t>, let us know when you hand in your presentation for clean-up and we’ll adjust where the bullets begin on your master page.</a:t>
            </a:r>
          </a:p>
          <a:p>
            <a:pPr marL="228600" indent="-228600" eaLnBrk="1" hangingPunct="1"/>
            <a:r>
              <a:rPr lang="en-US"/>
              <a:t>Also, be sure to insert the presentation title onto the </a:t>
            </a:r>
            <a:r>
              <a:rPr lang="en-US" b="1" i="1"/>
              <a:t>BULLETED LIST</a:t>
            </a:r>
            <a:r>
              <a:rPr lang="en-US"/>
              <a:t> </a:t>
            </a:r>
            <a:r>
              <a:rPr lang="en-US" b="1" i="1"/>
              <a:t>MASTER</a:t>
            </a:r>
            <a:r>
              <a:rPr lang="en-US"/>
              <a:t> as follows: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Choose </a:t>
            </a:r>
            <a:r>
              <a:rPr lang="en-US" b="1" i="1"/>
              <a:t>View / Master / Slide Master</a:t>
            </a:r>
            <a:r>
              <a:rPr lang="en-US"/>
              <a:t> from your menu.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Select the text at the bottom of the slide and type in a short version of your presentation title.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Click the </a:t>
            </a:r>
            <a:r>
              <a:rPr lang="en-US" b="1" i="1"/>
              <a:t>SLIDE VIEW</a:t>
            </a:r>
            <a:r>
              <a:rPr lang="en-US"/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870644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1CE614-F196-4BA2-8350-BC57E835D810}" type="slidenum">
              <a:rPr lang="en-US" smtClean="0">
                <a:ea typeface="ヒラギノ角ゴ Pro W3"/>
                <a:cs typeface="ヒラギノ角ゴ Pro W3"/>
              </a:rPr>
              <a:pPr/>
              <a:t>4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E08F1729-A916-46E1-ACFE-D500AD0D2731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4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67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F0166-5145-4BB5-B825-0B7A11435F04}" type="slidenum">
              <a:rPr lang="en-US" smtClean="0">
                <a:ea typeface="ヒラギノ角ゴ Pro W3"/>
                <a:cs typeface="ヒラギノ角ゴ Pro W3"/>
              </a:rPr>
              <a:pPr/>
              <a:t>5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73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56B38F-EC4A-4B53-8EF7-317A2392EFA8}" type="slidenum">
              <a:rPr lang="en-US" smtClean="0">
                <a:ea typeface="ヒラギノ角ゴ Pro W3"/>
                <a:cs typeface="ヒラギノ角ゴ Pro W3"/>
              </a:rPr>
              <a:pPr/>
              <a:t>6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016375" y="8904288"/>
            <a:ext cx="307022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038" tIns="47020" rIns="94038" bIns="47020" anchor="b"/>
          <a:lstStyle/>
          <a:p>
            <a:pPr algn="r" defTabSz="939800"/>
            <a:fld id="{1503E6FF-46BE-4FDC-873A-65694A840145}" type="slidenum">
              <a:rPr lang="en-US" sz="1200" b="0" i="0">
                <a:solidFill>
                  <a:schemeClr val="tx1"/>
                </a:solidFill>
                <a:cs typeface="ヒラギノ角ゴ Pro W3"/>
              </a:rPr>
              <a:pPr algn="r" defTabSz="939800"/>
              <a:t>6</a:t>
            </a:fld>
            <a:endParaRPr lang="en-US" sz="1200" b="0" i="0">
              <a:solidFill>
                <a:schemeClr val="tx1"/>
              </a:solidFill>
              <a:cs typeface="ヒラギノ角ゴ Pro W3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248400" cy="3516312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430" tIns="46215" rIns="92430" bIns="46215"/>
          <a:lstStyle/>
          <a:p>
            <a:pPr marL="228600" indent="-228600" eaLnBrk="1" hangingPunct="1"/>
            <a:r>
              <a:rPr lang="en-US"/>
              <a:t>This is the </a:t>
            </a:r>
            <a:r>
              <a:rPr lang="en-US" b="1"/>
              <a:t>Bulleted List</a:t>
            </a:r>
            <a:r>
              <a:rPr lang="en-US"/>
              <a:t> slide.</a:t>
            </a:r>
          </a:p>
          <a:p>
            <a:pPr marL="228600" indent="-228600" eaLnBrk="1" hangingPunct="1"/>
            <a:r>
              <a:rPr lang="en-US"/>
              <a:t>To create this particular slide, click the </a:t>
            </a:r>
            <a:r>
              <a:rPr lang="en-US" b="1" i="1"/>
              <a:t>NEW SLIDE</a:t>
            </a:r>
            <a:r>
              <a:rPr lang="en-US"/>
              <a:t> button on your toolbar and choose the </a:t>
            </a:r>
            <a:r>
              <a:rPr lang="en-US" b="1" i="1"/>
              <a:t>BULLETED LIST</a:t>
            </a:r>
            <a:r>
              <a:rPr lang="en-US"/>
              <a:t> format. (Top row, second from left)</a:t>
            </a:r>
          </a:p>
          <a:p>
            <a:pPr marL="228600" indent="-228600" eaLnBrk="1" hangingPunct="1"/>
            <a:r>
              <a:rPr lang="en-US"/>
              <a:t>The </a:t>
            </a:r>
            <a:r>
              <a:rPr lang="en-US" b="1"/>
              <a:t>Sub-Heading</a:t>
            </a:r>
            <a:r>
              <a:rPr lang="en-US"/>
              <a:t> and </a:t>
            </a:r>
            <a:r>
              <a:rPr lang="en-US" b="1"/>
              <a:t>footnote</a:t>
            </a:r>
            <a:r>
              <a:rPr lang="en-US"/>
              <a:t> will not appear when you insert a new slide. If you need either one, copy and paste it from the sample slide.</a:t>
            </a:r>
          </a:p>
          <a:p>
            <a:pPr marL="228600" indent="-228600" eaLnBrk="1" hangingPunct="1"/>
            <a:r>
              <a:rPr lang="en-US"/>
              <a:t>If you choose not to use a </a:t>
            </a:r>
            <a:r>
              <a:rPr lang="en-US" b="1"/>
              <a:t>Sub-Heading</a:t>
            </a:r>
            <a:r>
              <a:rPr lang="en-US"/>
              <a:t>, let us know when you hand in your presentation for clean-up and we’ll adjust where the bullets begin on your master page.</a:t>
            </a:r>
          </a:p>
          <a:p>
            <a:pPr marL="228600" indent="-228600" eaLnBrk="1" hangingPunct="1"/>
            <a:r>
              <a:rPr lang="en-US"/>
              <a:t>Also, be sure to insert the presentation title onto the </a:t>
            </a:r>
            <a:r>
              <a:rPr lang="en-US" b="1" i="1"/>
              <a:t>BULLETED LIST</a:t>
            </a:r>
            <a:r>
              <a:rPr lang="en-US"/>
              <a:t> </a:t>
            </a:r>
            <a:r>
              <a:rPr lang="en-US" b="1" i="1"/>
              <a:t>MASTER</a:t>
            </a:r>
            <a:r>
              <a:rPr lang="en-US"/>
              <a:t> as follows: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Choose </a:t>
            </a:r>
            <a:r>
              <a:rPr lang="en-US" b="1" i="1"/>
              <a:t>View / Master / Slide Master</a:t>
            </a:r>
            <a:r>
              <a:rPr lang="en-US"/>
              <a:t> from your menu.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Select the text at the bottom of the slide and type in a short version of your presentation title.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US"/>
              <a:t>Click the </a:t>
            </a:r>
            <a:r>
              <a:rPr lang="en-US" b="1" i="1"/>
              <a:t>SLIDE VIEW</a:t>
            </a:r>
            <a:r>
              <a:rPr lang="en-US"/>
              <a:t> button in the lower left hand part of your screen to return to the slide show. (Small white rectangle)</a:t>
            </a:r>
          </a:p>
        </p:txBody>
      </p:sp>
    </p:spTree>
    <p:extLst>
      <p:ext uri="{BB962C8B-B14F-4D97-AF65-F5344CB8AC3E}">
        <p14:creationId xmlns:p14="http://schemas.microsoft.com/office/powerpoint/2010/main" val="829426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2"/>
          <p:cNvSpPr>
            <a:spLocks noChangeArrowheads="1"/>
          </p:cNvSpPr>
          <p:nvPr/>
        </p:nvSpPr>
        <p:spPr bwMode="auto">
          <a:xfrm>
            <a:off x="561975" y="2959894"/>
            <a:ext cx="8185150" cy="709613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</p:spPr>
        <p:txBody>
          <a:bodyPr anchor="ctr" anchorCtr="1"/>
          <a:lstStyle/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  <a:p>
            <a:pPr algn="ctr">
              <a:lnSpc>
                <a:spcPct val="95000"/>
              </a:lnSpc>
              <a:buClr>
                <a:schemeClr val="tx2"/>
              </a:buClr>
              <a:defRPr/>
            </a:pPr>
            <a:endParaRPr lang="en-US" sz="1950">
              <a:solidFill>
                <a:srgbClr val="DDDDDD"/>
              </a:solidFill>
              <a:ea typeface="ヒラギノ角ゴ Pro W3" pitchFamily="-111" charset="-128"/>
              <a:cs typeface="+mn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92164" y="1056598"/>
            <a:ext cx="7589837" cy="484748"/>
          </a:xfrm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3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18160"/>
            <a:ext cx="8185150" cy="666750"/>
          </a:xfrm>
        </p:spPr>
        <p:txBody>
          <a:bodyPr anchorCtr="1"/>
          <a:lstStyle>
            <a:lvl1pPr marL="0" indent="0" algn="ctr">
              <a:buSzTx/>
              <a:buFontTx/>
              <a:buNone/>
              <a:defRPr sz="2500" i="1" baseline="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09663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6FE6D0-D0BA-63F5-9A1F-C699091D7F08}"/>
              </a:ext>
            </a:extLst>
          </p:cNvPr>
          <p:cNvSpPr/>
          <p:nvPr userDrawn="1"/>
        </p:nvSpPr>
        <p:spPr bwMode="auto">
          <a:xfrm>
            <a:off x="0" y="0"/>
            <a:ext cx="8726256" cy="5143500"/>
          </a:xfrm>
          <a:prstGeom prst="rect">
            <a:avLst/>
          </a:prstGeom>
          <a:gradFill>
            <a:gsLst>
              <a:gs pos="1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B082BF-DD8A-263A-2B62-112C113F0E63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367601" y="3440930"/>
            <a:ext cx="417340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6239DC5-7688-CD82-E79A-AD062443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44" y="374928"/>
            <a:ext cx="6331400" cy="464750"/>
          </a:xfrm>
        </p:spPr>
        <p:txBody>
          <a:bodyPr/>
          <a:lstStyle>
            <a:lvl1pPr algn="l">
              <a:defRPr sz="4400" baseline="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1FCD08-E7F2-C0AE-5EFA-24568D2DC8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7743" y="2327695"/>
            <a:ext cx="4173408" cy="914400"/>
          </a:xfrm>
        </p:spPr>
        <p:txBody>
          <a:bodyPr/>
          <a:lstStyle>
            <a:lvl1pPr marL="0" indent="0">
              <a:buFontTx/>
              <a:buNone/>
              <a:defRPr sz="2800" b="1" i="1">
                <a:solidFill>
                  <a:schemeClr val="accent2"/>
                </a:solidFill>
              </a:defRPr>
            </a:lvl1pPr>
            <a:lvl2pPr marL="342900" indent="0">
              <a:buFontTx/>
              <a:buNone/>
              <a:defRPr sz="2800" b="1" i="1">
                <a:solidFill>
                  <a:schemeClr val="accent2"/>
                </a:solidFill>
              </a:defRPr>
            </a:lvl2pPr>
            <a:lvl3pPr marL="685800" indent="0">
              <a:buFontTx/>
              <a:buNone/>
              <a:defRPr sz="2800" b="1" i="1">
                <a:solidFill>
                  <a:schemeClr val="accent2"/>
                </a:solidFill>
              </a:defRPr>
            </a:lvl3pPr>
            <a:lvl4pPr marL="1028700" indent="0">
              <a:buFontTx/>
              <a:buNone/>
              <a:defRPr sz="2800" b="1" i="1">
                <a:solidFill>
                  <a:schemeClr val="accent2"/>
                </a:solidFill>
              </a:defRPr>
            </a:lvl4pPr>
            <a:lvl5pPr marL="1371600" indent="0">
              <a:buFontTx/>
              <a:buNone/>
              <a:defRPr sz="28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5BF51F-A8DF-0953-8066-094E4C35B8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t="14998" r="2026" b="21933"/>
          <a:stretch>
            <a:fillRect/>
          </a:stretch>
        </p:blipFill>
        <p:spPr>
          <a:xfrm>
            <a:off x="367602" y="3614304"/>
            <a:ext cx="2232892" cy="109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8145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4" y="116681"/>
            <a:ext cx="77692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09663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5" r:id="rId3"/>
    <p:sldLayoutId id="2147483654" r:id="rId4"/>
    <p:sldLayoutId id="2147483653" r:id="rId5"/>
    <p:sldLayoutId id="2147483652" r:id="rId6"/>
    <p:sldLayoutId id="2147483651" r:id="rId7"/>
    <p:sldLayoutId id="2147483650" r:id="rId8"/>
    <p:sldLayoutId id="2147483658" r:id="rId9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110000"/>
        <a:buChar char="•"/>
        <a:defRPr sz="2100" b="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 2" pitchFamily="18" charset="2"/>
        <a:buChar char="¡"/>
        <a:defRPr sz="1800" b="0" baseline="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30000"/>
        </a:spcBef>
        <a:spcAft>
          <a:spcPct val="0"/>
        </a:spcAft>
        <a:buChar char="•"/>
        <a:defRPr sz="1600" b="0" baseline="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30000"/>
        </a:spcBef>
        <a:spcAft>
          <a:spcPct val="0"/>
        </a:spcAft>
        <a:buChar char="–"/>
        <a:defRPr sz="1400" b="0" baseline="0">
          <a:solidFill>
            <a:schemeClr val="tx1"/>
          </a:solidFill>
          <a:latin typeface="+mj-lt"/>
        </a:defRPr>
      </a:lvl4pPr>
      <a:lvl5pPr marL="1543050" indent="-171450" algn="l" rtl="0" eaLnBrk="0" fontAlgn="base" hangingPunct="0">
        <a:spcBef>
          <a:spcPct val="30000"/>
        </a:spcBef>
        <a:spcAft>
          <a:spcPct val="0"/>
        </a:spcAft>
        <a:buChar char="»"/>
        <a:defRPr sz="1200" b="0" baseline="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30000"/>
        </a:spcBef>
        <a:spcAft>
          <a:spcPct val="0"/>
        </a:spcAft>
        <a:buChar char="»"/>
        <a:defRPr sz="15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id="{ECEA0546-1084-9904-B4E6-D62D4A81C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931" y="263660"/>
            <a:ext cx="6665698" cy="171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500" b="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600" i="0" kern="0" dirty="0">
                <a:latin typeface="Aptos" panose="020B0004020202020204" pitchFamily="34" charset="0"/>
                <a:cs typeface="Calibri" panose="020F0502020204030204" pitchFamily="34" charset="0"/>
              </a:rPr>
              <a:t>Fellows 2026 Template Title:</a:t>
            </a:r>
            <a:br>
              <a:rPr lang="en-US" sz="3600" i="0" kern="0" dirty="0"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en-US" sz="3600" i="0" kern="0" dirty="0">
                <a:latin typeface="Aptos" panose="020B0004020202020204" pitchFamily="34" charset="0"/>
                <a:cs typeface="Calibri" panose="020F0502020204030204" pitchFamily="34" charset="0"/>
              </a:rPr>
              <a:t>36 pt Aptos Bold, </a:t>
            </a:r>
            <a:r>
              <a:rPr lang="en-US" sz="3600" i="0" kern="0" dirty="0">
                <a:latin typeface="Aptos" panose="020B0004020202020204" pitchFamily="34" charset="0"/>
              </a:rPr>
              <a:t>Lorem Ipsum Dolor Sit</a:t>
            </a:r>
            <a:endParaRPr lang="en-US" sz="3600" i="0" kern="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778F8AF-35BF-49EA-683C-433F3A6DF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930" y="2931766"/>
            <a:ext cx="4401470" cy="59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1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tx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2500" i="0" kern="0" dirty="0">
                <a:latin typeface="Aptos" panose="020B0004020202020204" pitchFamily="34" charset="0"/>
              </a:rPr>
              <a:t>John Doe, MD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1D451C75-E90C-ED86-CD9B-669F2008E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929" y="2111829"/>
            <a:ext cx="4923985" cy="59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57175" indent="-257175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1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 2" pitchFamily="18" charset="2"/>
              <a:buChar char="¡"/>
              <a:defRPr sz="1800" b="0" baseline="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1600" b="0" baseline="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1400" b="0" baseline="0">
                <a:solidFill>
                  <a:schemeClr val="tx1"/>
                </a:solidFill>
                <a:latin typeface="+mj-lt"/>
              </a:defRPr>
            </a:lvl4pPr>
            <a:lvl5pPr marL="1543050" indent="-17145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1200" b="0" baseline="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30000"/>
              </a:spcBef>
              <a:spcAft>
                <a:spcPct val="0"/>
              </a:spcAft>
              <a:buChar char="»"/>
              <a:defRPr sz="15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sz="2400" b="1" kern="0" dirty="0">
                <a:solidFill>
                  <a:srgbClr val="00E3FF"/>
                </a:solidFill>
                <a:latin typeface="Aptos" panose="020B0004020202020204" pitchFamily="34" charset="0"/>
              </a:rPr>
              <a:t>Subtitle: 24 pt Aptos Bold Italics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2"/>
          <p:cNvSpPr txBox="1">
            <a:spLocks noChangeArrowheads="1"/>
          </p:cNvSpPr>
          <p:nvPr/>
        </p:nvSpPr>
        <p:spPr bwMode="auto">
          <a:xfrm>
            <a:off x="1943100" y="1458516"/>
            <a:ext cx="445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MS PGothic" pitchFamily="34" charset="-128"/>
              <a:cs typeface="ヒラギノ角ゴ Pro W3"/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1028700"/>
            <a:ext cx="8383588" cy="3086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100" dirty="0">
                <a:solidFill>
                  <a:srgbClr val="373737"/>
                </a:solidFill>
              </a:rPr>
              <a:t>I, [insert name] DO NOT have any financial relationships to disclose.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95503" y="201118"/>
            <a:ext cx="8621485" cy="4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i="0" dirty="0">
                <a:solidFill>
                  <a:schemeClr val="accent4"/>
                </a:solidFill>
              </a:rPr>
              <a:t>Disclosure of Relevant Financial Relationships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0554A4-7100-4BF9-B7FC-2BD0554CE812}"/>
              </a:ext>
            </a:extLst>
          </p:cNvPr>
          <p:cNvSpPr txBox="1"/>
          <p:nvPr/>
        </p:nvSpPr>
        <p:spPr>
          <a:xfrm>
            <a:off x="2902419" y="4834429"/>
            <a:ext cx="36455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Faculty disclosure information can be found on the app.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432" y="807419"/>
            <a:ext cx="8244968" cy="99298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373737"/>
                </a:solidFill>
              </a:rPr>
              <a:t>Within the prior 24 months, I have had a financial relationship with </a:t>
            </a:r>
            <a:br>
              <a:rPr lang="en-US" sz="2000" dirty="0">
                <a:solidFill>
                  <a:srgbClr val="373737"/>
                </a:solidFill>
              </a:rPr>
            </a:br>
            <a:r>
              <a:rPr lang="en-US" sz="2000" dirty="0">
                <a:solidFill>
                  <a:srgbClr val="373737"/>
                </a:solidFill>
              </a:rPr>
              <a:t>a company producing, marketing, selling, re-selling, or distributing healthcare products used by or on patients: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565799"/>
              </p:ext>
            </p:extLst>
          </p:nvPr>
        </p:nvGraphicFramePr>
        <p:xfrm>
          <a:off x="767593" y="1941466"/>
          <a:ext cx="7450138" cy="197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8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981">
                <a:tc>
                  <a:txBody>
                    <a:bodyPr/>
                    <a:lstStyle/>
                    <a:p>
                      <a:r>
                        <a:rPr lang="en-US" sz="1400" u="sng" dirty="0">
                          <a:solidFill>
                            <a:srgbClr val="373737"/>
                          </a:solidFill>
                          <a:latin typeface="+mn-lt"/>
                        </a:rPr>
                        <a:t>Nature of Financial</a:t>
                      </a:r>
                      <a:r>
                        <a:rPr lang="en-US" sz="1400" u="sng" baseline="0" dirty="0">
                          <a:solidFill>
                            <a:srgbClr val="373737"/>
                          </a:solidFill>
                          <a:latin typeface="+mn-lt"/>
                        </a:rPr>
                        <a:t> Relationship</a:t>
                      </a:r>
                      <a:endParaRPr lang="en-US" sz="1400" u="sng" dirty="0">
                        <a:solidFill>
                          <a:srgbClr val="373737"/>
                        </a:solidFill>
                        <a:latin typeface="+mn-lt"/>
                      </a:endParaRPr>
                    </a:p>
                  </a:txBody>
                  <a:tcPr marL="68580" marR="68580"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sng" dirty="0">
                          <a:solidFill>
                            <a:srgbClr val="373737"/>
                          </a:solidFill>
                          <a:latin typeface="+mn-lt"/>
                        </a:rPr>
                        <a:t>Ineligible Company</a:t>
                      </a:r>
                    </a:p>
                  </a:txBody>
                  <a:tcPr marL="68580" marR="68580" marT="34290" marB="3429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373737"/>
                          </a:solidFill>
                          <a:latin typeface="+mn-lt"/>
                        </a:rPr>
                        <a:t>Grant/Research Support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Company Name(s)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373737"/>
                          </a:solidFill>
                          <a:latin typeface="+mn-lt"/>
                        </a:rPr>
                        <a:t>Consultant</a:t>
                      </a:r>
                      <a:r>
                        <a:rPr lang="en-US" sz="1400" baseline="0" dirty="0">
                          <a:solidFill>
                            <a:srgbClr val="373737"/>
                          </a:solidFill>
                          <a:latin typeface="+mn-lt"/>
                        </a:rPr>
                        <a:t> Fees/Honoraria</a:t>
                      </a:r>
                      <a:endParaRPr lang="en-US" sz="1400" dirty="0">
                        <a:solidFill>
                          <a:srgbClr val="373737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Company Name(s)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373737"/>
                          </a:solidFill>
                          <a:latin typeface="+mn-lt"/>
                        </a:rPr>
                        <a:t>Individual Stock(s)/Stock Options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Company Name(s)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373737"/>
                          </a:solidFill>
                          <a:latin typeface="+mn-lt"/>
                        </a:rPr>
                        <a:t>Royalties/Patent Beneficiary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Company Name(s)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373737"/>
                          </a:solidFill>
                          <a:latin typeface="+mn-lt"/>
                        </a:rPr>
                        <a:t>Executive Role/Ownership Interest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Company Name(s)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98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373737"/>
                          </a:solidFill>
                          <a:latin typeface="+mn-lt"/>
                        </a:rPr>
                        <a:t>Other Financial Benefit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+mn-lt"/>
                        </a:rPr>
                        <a:t>Company Name(s)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BFFAE31-1D81-4333-A0C9-CB6557031261}"/>
              </a:ext>
            </a:extLst>
          </p:cNvPr>
          <p:cNvSpPr txBox="1"/>
          <p:nvPr/>
        </p:nvSpPr>
        <p:spPr>
          <a:xfrm>
            <a:off x="2475122" y="4722511"/>
            <a:ext cx="40350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All Relevant Financial Relationships have been mitigated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ヒラギノ角ゴ Pro W3"/>
                <a:cs typeface="Arial" charset="0"/>
              </a:rPr>
              <a:t>Faculty disclosure information can be found on the app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5FC2F611-BC8E-A1C0-086B-C25B7634C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03" y="201118"/>
            <a:ext cx="8621485" cy="42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i="0" dirty="0">
                <a:solidFill>
                  <a:schemeClr val="accent4"/>
                </a:solidFill>
              </a:rPr>
              <a:t>Disclosure of Relevant Financial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127638639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687387" y="118705"/>
            <a:ext cx="7769225" cy="566738"/>
          </a:xfrm>
        </p:spPr>
        <p:txBody>
          <a:bodyPr/>
          <a:lstStyle/>
          <a:p>
            <a:pPr eaLnBrk="1" hangingPunct="1"/>
            <a:r>
              <a:rPr lang="en-US" sz="3000" kern="1200" dirty="0">
                <a:solidFill>
                  <a:schemeClr val="accent4"/>
                </a:solidFill>
              </a:rPr>
              <a:t>Text Slide – Titles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97304" y="1110384"/>
            <a:ext cx="8231188" cy="3086100"/>
          </a:xfrm>
        </p:spPr>
        <p:txBody>
          <a:bodyPr/>
          <a:lstStyle/>
          <a:p>
            <a:pPr marL="214313" indent="-214313" eaLnBrk="1" hangingPunct="1"/>
            <a:r>
              <a:rPr lang="en-US" sz="2100" dirty="0">
                <a:solidFill>
                  <a:schemeClr val="tx2"/>
                </a:solidFill>
              </a:rPr>
              <a:t>Light blue text </a:t>
            </a:r>
            <a:r>
              <a:rPr lang="en-US" sz="2100" dirty="0">
                <a:solidFill>
                  <a:srgbClr val="373737"/>
                </a:solidFill>
              </a:rPr>
              <a:t>can be used as a highlight color</a:t>
            </a:r>
          </a:p>
          <a:p>
            <a:pPr lvl="1" eaLnBrk="1" hangingPunct="1"/>
            <a:r>
              <a:rPr lang="en-US" sz="1800" dirty="0">
                <a:solidFill>
                  <a:srgbClr val="373737"/>
                </a:solidFill>
              </a:rPr>
              <a:t>No text shadows on any text</a:t>
            </a:r>
          </a:p>
          <a:p>
            <a:pPr marL="214313" indent="-214313" eaLnBrk="1" hangingPunct="1"/>
            <a:r>
              <a:rPr lang="en-US" sz="2100" i="1" dirty="0">
                <a:solidFill>
                  <a:srgbClr val="373737"/>
                </a:solidFill>
              </a:rPr>
              <a:t>Italics</a:t>
            </a:r>
            <a:r>
              <a:rPr lang="en-US" sz="2100" dirty="0">
                <a:solidFill>
                  <a:srgbClr val="373737"/>
                </a:solidFill>
              </a:rPr>
              <a:t> are better to emphasize words rather than underline</a:t>
            </a:r>
          </a:p>
          <a:p>
            <a:pPr marL="214313" indent="-214313" eaLnBrk="1" hangingPunct="1"/>
            <a:r>
              <a:rPr lang="en-US" sz="2100" dirty="0">
                <a:solidFill>
                  <a:srgbClr val="373737"/>
                </a:solidFill>
              </a:rPr>
              <a:t>Line spacing should be 1 Line with 0.3 before each paragraph</a:t>
            </a:r>
          </a:p>
          <a:p>
            <a:pPr marL="214313" indent="-214313" eaLnBrk="1" hangingPunct="1"/>
            <a:r>
              <a:rPr lang="en-US" sz="2100" dirty="0">
                <a:solidFill>
                  <a:srgbClr val="373737"/>
                </a:solidFill>
              </a:rPr>
              <a:t>Set the slide transition to wipe right</a:t>
            </a:r>
          </a:p>
          <a:p>
            <a:pPr marL="214313" indent="-214313" eaLnBrk="1" hangingPunct="1"/>
            <a:r>
              <a:rPr lang="en-US" sz="2100" dirty="0">
                <a:solidFill>
                  <a:srgbClr val="373737"/>
                </a:solidFill>
              </a:rPr>
              <a:t>Remove unnecessary animations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8" name="Rectangle 7"/>
          <p:cNvSpPr>
            <a:spLocks noGrp="1" noChangeArrowheads="1"/>
          </p:cNvSpPr>
          <p:nvPr>
            <p:ph type="title"/>
          </p:nvPr>
        </p:nvSpPr>
        <p:spPr>
          <a:xfrm>
            <a:off x="684214" y="282936"/>
            <a:ext cx="7769225" cy="566738"/>
          </a:xfrm>
        </p:spPr>
        <p:txBody>
          <a:bodyPr/>
          <a:lstStyle/>
          <a:p>
            <a:pPr eaLnBrk="1" hangingPunct="1"/>
            <a:r>
              <a:rPr lang="en-US" sz="2800" kern="1200" dirty="0">
                <a:solidFill>
                  <a:schemeClr val="accent4"/>
                </a:solidFill>
              </a:rPr>
              <a:t>Charts Slide</a:t>
            </a:r>
          </a:p>
        </p:txBody>
      </p:sp>
      <p:sp>
        <p:nvSpPr>
          <p:cNvPr id="8215" name="Rectangle 4"/>
          <p:cNvSpPr>
            <a:spLocks noChangeArrowheads="1"/>
          </p:cNvSpPr>
          <p:nvPr/>
        </p:nvSpPr>
        <p:spPr bwMode="auto">
          <a:xfrm>
            <a:off x="1143000" y="673831"/>
            <a:ext cx="6858000" cy="4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rIns="3429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373737"/>
                </a:solidFill>
                <a:cs typeface="ヒラギノ角ゴ Pro W3"/>
              </a:rPr>
              <a:t>Subtitle text 18 </a:t>
            </a:r>
            <a:r>
              <a:rPr lang="en-US" dirty="0" err="1">
                <a:solidFill>
                  <a:srgbClr val="373737"/>
                </a:solidFill>
                <a:cs typeface="ヒラギノ角ゴ Pro W3"/>
              </a:rPr>
              <a:t>pt</a:t>
            </a:r>
            <a:r>
              <a:rPr lang="en-US" dirty="0">
                <a:solidFill>
                  <a:srgbClr val="373737"/>
                </a:solidFill>
                <a:cs typeface="ヒラギノ角ゴ Pro W3"/>
              </a:rPr>
              <a:t> Bold Ital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460066" y="4763183"/>
            <a:ext cx="4223868" cy="5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i="0" dirty="0">
                <a:solidFill>
                  <a:schemeClr val="bg1"/>
                </a:solidFill>
              </a:rPr>
              <a:t>Smith et al. </a:t>
            </a:r>
            <a:r>
              <a:rPr lang="en-US" sz="1400" dirty="0" err="1">
                <a:solidFill>
                  <a:schemeClr val="bg1"/>
                </a:solidFill>
              </a:rPr>
              <a:t>Eur</a:t>
            </a:r>
            <a:r>
              <a:rPr lang="en-US" sz="1400" dirty="0">
                <a:solidFill>
                  <a:schemeClr val="bg1"/>
                </a:solidFill>
              </a:rPr>
              <a:t> Heart J. </a:t>
            </a:r>
            <a:r>
              <a:rPr lang="en-US" sz="1400" i="0" dirty="0">
                <a:solidFill>
                  <a:schemeClr val="bg1"/>
                </a:solidFill>
              </a:rPr>
              <a:t>2012;33:372-83</a:t>
            </a:r>
          </a:p>
        </p:txBody>
      </p:sp>
      <p:sp>
        <p:nvSpPr>
          <p:cNvPr id="17" name="Text Box 76"/>
          <p:cNvSpPr txBox="1">
            <a:spLocks noChangeArrowheads="1"/>
          </p:cNvSpPr>
          <p:nvPr/>
        </p:nvSpPr>
        <p:spPr bwMode="invGray">
          <a:xfrm>
            <a:off x="6413998" y="1065205"/>
            <a:ext cx="12918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cs typeface="ヒラギノ角ゴ Pro W3"/>
                <a:sym typeface="Symbol" pitchFamily="18" charset="2"/>
              </a:rPr>
              <a:t>p = 0.125</a:t>
            </a:r>
            <a:endParaRPr lang="en-US" sz="1600" dirty="0">
              <a:solidFill>
                <a:schemeClr val="tx2"/>
              </a:solidFill>
              <a:cs typeface="ヒラギノ角ゴ Pro W3"/>
            </a:endParaRPr>
          </a:p>
        </p:txBody>
      </p:sp>
      <p:sp>
        <p:nvSpPr>
          <p:cNvPr id="18" name="Text Box 76"/>
          <p:cNvSpPr txBox="1">
            <a:spLocks noChangeArrowheads="1"/>
          </p:cNvSpPr>
          <p:nvPr/>
        </p:nvSpPr>
        <p:spPr bwMode="invGray">
          <a:xfrm>
            <a:off x="4009769" y="1681950"/>
            <a:ext cx="12775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cs typeface="ヒラギノ角ゴ Pro W3"/>
                <a:sym typeface="Symbol" pitchFamily="18" charset="2"/>
              </a:rPr>
              <a:t>p = NS</a:t>
            </a:r>
            <a:endParaRPr lang="en-US" sz="1600" dirty="0">
              <a:solidFill>
                <a:schemeClr val="tx2"/>
              </a:solidFill>
              <a:cs typeface="ヒラギノ角ゴ Pro W3"/>
            </a:endParaRPr>
          </a:p>
        </p:txBody>
      </p:sp>
      <p:sp>
        <p:nvSpPr>
          <p:cNvPr id="19" name="Text Box 76"/>
          <p:cNvSpPr txBox="1">
            <a:spLocks noChangeArrowheads="1"/>
          </p:cNvSpPr>
          <p:nvPr/>
        </p:nvSpPr>
        <p:spPr bwMode="invGray">
          <a:xfrm>
            <a:off x="1651610" y="2708107"/>
            <a:ext cx="15525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cs typeface="ヒラギノ角ゴ Pro W3"/>
                <a:sym typeface="Symbol" pitchFamily="18" charset="2"/>
              </a:rPr>
              <a:t>p = 0.001</a:t>
            </a:r>
            <a:endParaRPr lang="en-US" sz="1600" dirty="0">
              <a:solidFill>
                <a:schemeClr val="tx2"/>
              </a:solidFill>
              <a:cs typeface="ヒラギノ角ゴ Pro W3"/>
            </a:endParaRP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invGray">
          <a:xfrm rot="16200000">
            <a:off x="131003" y="2374003"/>
            <a:ext cx="1552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0" dirty="0">
                <a:solidFill>
                  <a:schemeClr val="tx2"/>
                </a:solidFill>
                <a:ea typeface="MS PGothic" pitchFamily="34" charset="-128"/>
                <a:sym typeface="Symbol" pitchFamily="18" charset="2"/>
              </a:rPr>
              <a:t>Axis Title</a:t>
            </a:r>
            <a:endParaRPr lang="en-US" i="0" dirty="0">
              <a:solidFill>
                <a:schemeClr val="tx2"/>
              </a:solidFill>
              <a:ea typeface="MS PGothic" pitchFamily="34" charset="-128"/>
            </a:endParaRPr>
          </a:p>
        </p:txBody>
      </p:sp>
      <p:graphicFrame>
        <p:nvGraphicFramePr>
          <p:cNvPr id="13" name="Object 62">
            <a:extLst>
              <a:ext uri="{FF2B5EF4-FFF2-40B4-BE49-F238E27FC236}">
                <a16:creationId xmlns:a16="http://schemas.microsoft.com/office/drawing/2014/main" id="{EEB0BFC3-AEF6-42E6-BCEC-209EA5EFF7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151956"/>
              </p:ext>
            </p:extLst>
          </p:nvPr>
        </p:nvGraphicFramePr>
        <p:xfrm>
          <a:off x="787393" y="1223759"/>
          <a:ext cx="7586133" cy="3447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687387" y="167323"/>
            <a:ext cx="7769225" cy="566738"/>
          </a:xfrm>
        </p:spPr>
        <p:txBody>
          <a:bodyPr/>
          <a:lstStyle/>
          <a:p>
            <a:pPr eaLnBrk="1" hangingPunct="1"/>
            <a:r>
              <a:rPr lang="en-US" sz="3000" kern="1200" dirty="0">
                <a:solidFill>
                  <a:schemeClr val="accent4"/>
                </a:solidFill>
              </a:rPr>
              <a:t>Table Slide</a:t>
            </a:r>
          </a:p>
        </p:txBody>
      </p:sp>
      <p:graphicFrame>
        <p:nvGraphicFramePr>
          <p:cNvPr id="53760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916087"/>
              </p:ext>
            </p:extLst>
          </p:nvPr>
        </p:nvGraphicFramePr>
        <p:xfrm>
          <a:off x="474133" y="1240569"/>
          <a:ext cx="8290561" cy="3168870"/>
        </p:xfrm>
        <a:graphic>
          <a:graphicData uri="http://schemas.openxmlformats.org/drawingml/2006/table">
            <a:tbl>
              <a:tblPr/>
              <a:tblGrid>
                <a:gridCol w="4499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2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0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OUTCOME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DCA 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 = 381 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Stent 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 = 372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Value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Late loss (mm)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25.0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13.0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0.28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Binary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restenosis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26.7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22.1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0.24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- Optimal DCA (%)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16.2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22.1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0.39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  - TVR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25.0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23.0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21.0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0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12-Month TVF </a:t>
                      </a:r>
                      <a:b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(death, MI, TVR) (%)</a:t>
                      </a:r>
                    </a:p>
                  </a:txBody>
                  <a:tcPr marL="68580" marR="68580" marT="34293" marB="342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23.9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21.5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0.48</a:t>
                      </a:r>
                    </a:p>
                  </a:txBody>
                  <a:tcPr marL="68580" marR="68580" marT="34293" marB="3429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632" name="Rectangle 4"/>
          <p:cNvSpPr>
            <a:spLocks noChangeArrowheads="1"/>
          </p:cNvSpPr>
          <p:nvPr/>
        </p:nvSpPr>
        <p:spPr bwMode="auto">
          <a:xfrm>
            <a:off x="1142999" y="629118"/>
            <a:ext cx="6858000" cy="43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rIns="3429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373737"/>
                </a:solidFill>
                <a:cs typeface="ヒラギノ角ゴ Pro W3"/>
              </a:rPr>
              <a:t>Subtitle text 18 pt Bold Ital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A5E139C3-CBC9-49F4-8E4B-23982BB7C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066" y="4763183"/>
            <a:ext cx="4223868" cy="50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i="0" dirty="0">
                <a:solidFill>
                  <a:schemeClr val="bg1"/>
                </a:solidFill>
              </a:rPr>
              <a:t>Smith et al. </a:t>
            </a:r>
            <a:r>
              <a:rPr lang="en-US" sz="1400" dirty="0" err="1">
                <a:solidFill>
                  <a:schemeClr val="bg1"/>
                </a:solidFill>
              </a:rPr>
              <a:t>Eur</a:t>
            </a:r>
            <a:r>
              <a:rPr lang="en-US" sz="1400" dirty="0">
                <a:solidFill>
                  <a:schemeClr val="bg1"/>
                </a:solidFill>
              </a:rPr>
              <a:t> Heart J. </a:t>
            </a:r>
            <a:r>
              <a:rPr lang="en-US" sz="1400" i="0" dirty="0">
                <a:solidFill>
                  <a:schemeClr val="bg1"/>
                </a:solidFill>
              </a:rPr>
              <a:t>2012;33:372-83</a:t>
            </a: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8451" y="190596"/>
            <a:ext cx="8383587" cy="566738"/>
          </a:xfrm>
        </p:spPr>
        <p:txBody>
          <a:bodyPr/>
          <a:lstStyle/>
          <a:p>
            <a:pPr eaLnBrk="1" hangingPunct="1"/>
            <a:r>
              <a:rPr lang="en-US" sz="3000" kern="1200" dirty="0">
                <a:solidFill>
                  <a:schemeClr val="accent4"/>
                </a:solidFill>
              </a:rPr>
              <a:t>Conclusion/Summary/Take-home Message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10850" y="1117158"/>
            <a:ext cx="8231188" cy="3086100"/>
          </a:xfrm>
        </p:spPr>
        <p:txBody>
          <a:bodyPr/>
          <a:lstStyle/>
          <a:p>
            <a:pPr marL="214313" indent="-214313" eaLnBrk="1" hangingPunct="1"/>
            <a:r>
              <a:rPr lang="en-US" sz="2100" dirty="0">
                <a:solidFill>
                  <a:schemeClr val="tx2"/>
                </a:solidFill>
              </a:rPr>
              <a:t>Light blue text </a:t>
            </a:r>
            <a:r>
              <a:rPr lang="en-US" sz="2100" dirty="0">
                <a:solidFill>
                  <a:srgbClr val="373737"/>
                </a:solidFill>
              </a:rPr>
              <a:t>can be used as a highlight color</a:t>
            </a:r>
          </a:p>
          <a:p>
            <a:pPr lvl="1" eaLnBrk="1" hangingPunct="1"/>
            <a:r>
              <a:rPr lang="en-US" sz="1800" dirty="0">
                <a:solidFill>
                  <a:srgbClr val="373737"/>
                </a:solidFill>
              </a:rPr>
              <a:t>No text shadows on any text</a:t>
            </a:r>
          </a:p>
          <a:p>
            <a:pPr marL="214313" indent="-214313" eaLnBrk="1" hangingPunct="1"/>
            <a:r>
              <a:rPr lang="en-US" sz="2100" i="1" dirty="0">
                <a:solidFill>
                  <a:srgbClr val="373737"/>
                </a:solidFill>
              </a:rPr>
              <a:t>Italics</a:t>
            </a:r>
            <a:r>
              <a:rPr lang="en-US" sz="2100" dirty="0">
                <a:solidFill>
                  <a:srgbClr val="373737"/>
                </a:solidFill>
              </a:rPr>
              <a:t> are better to emphasize words rather than underline</a:t>
            </a:r>
          </a:p>
          <a:p>
            <a:pPr marL="214313" indent="-214313" eaLnBrk="1" hangingPunct="1"/>
            <a:r>
              <a:rPr lang="en-US" sz="2100" dirty="0">
                <a:solidFill>
                  <a:srgbClr val="373737"/>
                </a:solidFill>
              </a:rPr>
              <a:t>Line spacing should be 1 Line with 0.3 before each paragraph</a:t>
            </a:r>
          </a:p>
          <a:p>
            <a:pPr marL="214313" indent="-214313" eaLnBrk="1" hangingPunct="1"/>
            <a:r>
              <a:rPr lang="en-US" sz="2100" dirty="0">
                <a:solidFill>
                  <a:srgbClr val="373737"/>
                </a:solidFill>
              </a:rPr>
              <a:t>Set the slide transition to wipe right</a:t>
            </a:r>
          </a:p>
          <a:p>
            <a:pPr marL="214313" indent="-214313" eaLnBrk="1" hangingPunct="1"/>
            <a:r>
              <a:rPr lang="en-US" sz="2100" dirty="0">
                <a:solidFill>
                  <a:srgbClr val="373737"/>
                </a:solidFill>
              </a:rPr>
              <a:t>Remove unnecessary animations</a:t>
            </a:r>
          </a:p>
        </p:txBody>
      </p:sp>
    </p:spTree>
    <p:extLst>
      <p:ext uri="{BB962C8B-B14F-4D97-AF65-F5344CB8AC3E}">
        <p14:creationId xmlns:p14="http://schemas.microsoft.com/office/powerpoint/2010/main" val="3195457178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RF 2007 Template&amp;#x0D;&amp;#x0A;Title 44 pt Bold Arial&amp;quot;&quot;/&gt;&lt;property id=&quot;20307&quot; value=&quot;404&quot;/&gt;&lt;/object&gt;&lt;object type=&quot;3&quot; unique_id=&quot;10005&quot;&gt;&lt;property id=&quot;20148&quot; value=&quot;5&quot;/&gt;&lt;property id=&quot;20300&quot; value=&quot;Slide 2 - &amp;quot;Text Slide – Titles Need to be Titlecase&amp;quot;&quot;/&gt;&lt;property id=&quot;20307&quot; value=&quot;405&quot;/&gt;&lt;/object&gt;&lt;object type=&quot;3&quot; unique_id=&quot;10006&quot;&gt;&lt;property id=&quot;20148&quot; value=&quot;5&quot;/&gt;&lt;property id=&quot;20300&quot; value=&quot;Slide 3 - &amp;quot;Color Palette&amp;quot;&quot;/&gt;&lt;property id=&quot;20307&quot; value=&quot;409&quot;/&gt;&lt;/object&gt;&lt;object type=&quot;3&quot; unique_id=&quot;10007&quot;&gt;&lt;property id=&quot;20148&quot; value=&quot;5&quot;/&gt;&lt;property id=&quot;20300&quot; value=&quot;Slide 4 - &amp;quot;Charts Slide&amp;quot;&quot;/&gt;&lt;property id=&quot;20307&quot; value=&quot;406&quot;/&gt;&lt;/object&gt;&lt;object type=&quot;3&quot; unique_id=&quot;10008&quot;&gt;&lt;property id=&quot;20148&quot; value=&quot;5&quot;/&gt;&lt;property id=&quot;20300&quot; value=&quot;Slide 6 - &amp;quot;Table Slide&amp;quot;&quot;/&gt;&lt;property id=&quot;20307&quot; value=&quot;398&quot;/&gt;&lt;/object&gt;&lt;object type=&quot;3&quot; unique_id=&quot;10009&quot;&gt;&lt;property id=&quot;20148&quot; value=&quot;5&quot;/&gt;&lt;property id=&quot;20300&quot; value=&quot;Slide 7 - &amp;quot;Sample Org Chart&amp;quot;&quot;/&gt;&lt;property id=&quot;20307&quot; value=&quot;403&quot;/&gt;&lt;/object&gt;&lt;object type=&quot;3&quot; unique_id=&quot;10010&quot;&gt;&lt;property id=&quot;20148&quot; value=&quot;5&quot;/&gt;&lt;property id=&quot;20300&quot; value=&quot;Slide 8 - &amp;quot;Sample Line Chart&amp;quot;&quot;/&gt;&lt;property id=&quot;20307&quot; value=&quot;407&quot;/&gt;&lt;/object&gt;&lt;object type=&quot;3&quot; unique_id=&quot;10011&quot;&gt;&lt;property id=&quot;20148&quot; value=&quot;5&quot;/&gt;&lt;property id=&quot;20300&quot; value=&quot;Slide 10 - &amp;quot;Photos &amp;amp; Bulleted Text&amp;quot;&quot;/&gt;&lt;property id=&quot;20307&quot; value=&quot;410&quot;/&gt;&lt;/object&gt;&lt;object type=&quot;3&quot; unique_id=&quot;10012&quot;&gt;&lt;property id=&quot;20148&quot; value=&quot;5&quot;/&gt;&lt;property id=&quot;20300&quot; value=&quot;Slide 11 - &amp;quot;Photo&amp;quot;&quot;/&gt;&lt;property id=&quot;20307&quot; value=&quot;411&quot;/&gt;&lt;/object&gt;&lt;object type=&quot;3&quot; unique_id=&quot;17581&quot;&gt;&lt;property id=&quot;20148&quot; value=&quot;5&quot;/&gt;&lt;property id=&quot;20300&quot; value=&quot;Slide 5&quot;/&gt;&lt;property id=&quot;20307&quot; value=&quot;414&quot;/&gt;&lt;/object&gt;&lt;object type=&quot;3&quot; unique_id=&quot;17582&quot;&gt;&lt;property id=&quot;20148&quot; value=&quot;5&quot;/&gt;&lt;property id=&quot;20300&quot; value=&quot;Slide 9 - &amp;quot;Sample Line Chart&amp;quot;&quot;/&gt;&lt;property id=&quot;20307&quot; value=&quot;413&quot;/&gt;&lt;/object&gt;&lt;/object&gt;&lt;/object&gt;&lt;/database&gt;"/>
</p:tagLst>
</file>

<file path=ppt/theme/theme1.xml><?xml version="1.0" encoding="utf-8"?>
<a:theme xmlns:a="http://schemas.openxmlformats.org/drawingml/2006/main" name="CRF_2006_background">
  <a:themeElements>
    <a:clrScheme name="Fellows2026">
      <a:dk1>
        <a:srgbClr val="0D2054"/>
      </a:dk1>
      <a:lt1>
        <a:srgbClr val="FFFFFF"/>
      </a:lt1>
      <a:dk2>
        <a:srgbClr val="0D2054"/>
      </a:dk2>
      <a:lt2>
        <a:srgbClr val="4BA7F8"/>
      </a:lt2>
      <a:accent1>
        <a:srgbClr val="74ECFC"/>
      </a:accent1>
      <a:accent2>
        <a:srgbClr val="EC617F"/>
      </a:accent2>
      <a:accent3>
        <a:srgbClr val="60247C"/>
      </a:accent3>
      <a:accent4>
        <a:srgbClr val="4EA7B6"/>
      </a:accent4>
      <a:accent5>
        <a:srgbClr val="2A64B2"/>
      </a:accent5>
      <a:accent6>
        <a:srgbClr val="440844"/>
      </a:accent6>
      <a:hlink>
        <a:srgbClr val="74ECFC"/>
      </a:hlink>
      <a:folHlink>
        <a:srgbClr val="EC617F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i="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B2BE72FDB7054490D82EF542C02685" ma:contentTypeVersion="15" ma:contentTypeDescription="Create a new document." ma:contentTypeScope="" ma:versionID="54a1a1cc626388867122fb5edf02a1c1">
  <xsd:schema xmlns:xsd="http://www.w3.org/2001/XMLSchema" xmlns:xs="http://www.w3.org/2001/XMLSchema" xmlns:p="http://schemas.microsoft.com/office/2006/metadata/properties" xmlns:ns2="f179b9cd-6c53-4ee0-9d2a-ac7b4b9fa5cf" xmlns:ns3="287d612d-bd14-4c19-8f52-a88fe86335d1" targetNamespace="http://schemas.microsoft.com/office/2006/metadata/properties" ma:root="true" ma:fieldsID="43bcec7bd93c85629421f1d1158e936a" ns2:_="" ns3:_="">
    <xsd:import namespace="f179b9cd-6c53-4ee0-9d2a-ac7b4b9fa5cf"/>
    <xsd:import namespace="287d612d-bd14-4c19-8f52-a88fe86335d1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79b9cd-6c53-4ee0-9d2a-ac7b4b9fa5c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3e891162-c0f5-41a5-a4f5-9ee7111fe6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d612d-bd14-4c19-8f52-a88fe86335d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40b6cbe-c25b-4cd7-93bb-8969399d0a5a}" ma:internalName="TaxCatchAll" ma:showField="CatchAllData" ma:web="287d612d-bd14-4c19-8f52-a88fe86335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2043D4-E969-44D9-8D8D-E78334CD4A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79b9cd-6c53-4ee0-9d2a-ac7b4b9fa5cf"/>
    <ds:schemaRef ds:uri="287d612d-bd14-4c19-8f52-a88fe86335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E3A523-7EB6-4FD1-8642-517F79C2F0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5178</TotalTime>
  <Words>727</Words>
  <Application>Microsoft Macintosh PowerPoint</Application>
  <PresentationFormat>On-screen Show (16:9)</PresentationFormat>
  <Paragraphs>97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MS PGothic</vt:lpstr>
      <vt:lpstr>Aptos</vt:lpstr>
      <vt:lpstr>Arial</vt:lpstr>
      <vt:lpstr>Wingdings 2</vt:lpstr>
      <vt:lpstr>ヒラギノ角ゴ Pro W3</vt:lpstr>
      <vt:lpstr>CRF_2006_background</vt:lpstr>
      <vt:lpstr>PowerPoint Presentation</vt:lpstr>
      <vt:lpstr>PowerPoint Presentation</vt:lpstr>
      <vt:lpstr>PowerPoint Presentation</vt:lpstr>
      <vt:lpstr>Text Slide – Titles</vt:lpstr>
      <vt:lpstr>Charts Slide</vt:lpstr>
      <vt:lpstr>Table Slide</vt:lpstr>
      <vt:lpstr>Conclusion/Summary/Take-home Message</vt:lpstr>
    </vt:vector>
  </TitlesOfParts>
  <Company>CRF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Detrimental Impact of Chronic Renal Insufficiency</dc:title>
  <dc:creator>jzuccardy</dc:creator>
  <cp:lastModifiedBy>Jessica Colonna</cp:lastModifiedBy>
  <cp:revision>296</cp:revision>
  <dcterms:created xsi:type="dcterms:W3CDTF">2015-03-17T14:58:49Z</dcterms:created>
  <dcterms:modified xsi:type="dcterms:W3CDTF">2026-04-07T15:37:32Z</dcterms:modified>
</cp:coreProperties>
</file>